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192" r:id="rId2"/>
  </p:sldIdLst>
  <p:sldSz cx="12192000" cy="6858000"/>
  <p:notesSz cx="6858000" cy="9144000"/>
  <p:custShowLst>
    <p:custShow name="Diaporama personnalisé 1" id="0">
      <p:sldLst/>
    </p:custShow>
    <p:custShow name="Copie de Diaporama personnalisé 1" id="1">
      <p:sldLst/>
    </p:custShow>
  </p:custShow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75"/>
    <p:restoredTop sz="92208"/>
  </p:normalViewPr>
  <p:slideViewPr>
    <p:cSldViewPr snapToGrid="0" snapToObjects="1">
      <p:cViewPr varScale="1">
        <p:scale>
          <a:sx n="103" d="100"/>
          <a:sy n="103" d="100"/>
        </p:scale>
        <p:origin x="528" y="3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91" d="100"/>
          <a:sy n="91" d="100"/>
        </p:scale>
        <p:origin x="3592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r>
              <a:rPr lang="fr-FR" dirty="0"/>
              <a:t>1. faux car il s’appelle « un facilitateur graphique »</a:t>
            </a:r>
          </a:p>
          <a:p>
            <a:pPr marL="228600" indent="-228600" algn="just">
              <a:buAutoNum type="arabicPeriod"/>
            </a:pPr>
            <a:r>
              <a:rPr lang="fr-FR" dirty="0"/>
              <a:t>Faux car pas uniquement, il peut aussi en déconnecter</a:t>
            </a:r>
          </a:p>
          <a:p>
            <a:pPr marL="228600" indent="-228600" algn="just">
              <a:buAutoNum type="arabicPeriod"/>
            </a:pPr>
            <a:r>
              <a:rPr lang="fr-FR" dirty="0"/>
              <a:t>Faux car ils se touchent PRESQUE; le petit espace entre les deux s’appelle une synapse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0379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urosup.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F8E714-51C1-9740-AAA5-C7FEFD4A7E57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153534D-AA01-394F-AA60-8CE60D31EAC9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6" name="Text Box 1">
            <a:extLst>
              <a:ext uri="{FF2B5EF4-FFF2-40B4-BE49-F238E27FC236}">
                <a16:creationId xmlns:a16="http://schemas.microsoft.com/office/drawing/2014/main" id="{532CC5B3-6464-9D45-AD18-4F843EDB1871}"/>
              </a:ext>
            </a:extLst>
          </p:cNvPr>
          <p:cNvSpPr/>
          <p:nvPr/>
        </p:nvSpPr>
        <p:spPr>
          <a:xfrm>
            <a:off x="2668628" y="2501113"/>
            <a:ext cx="7732440" cy="388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9000" rIns="0" bIns="0" anchor="ctr" anchorCtr="0" compatLnSpc="0">
            <a:noAutofit/>
          </a:bodyPr>
          <a:lstStyle/>
          <a:p>
            <a:pPr algn="just">
              <a:tabLst>
                <a:tab pos="656640" algn="l"/>
                <a:tab pos="1313280" algn="l"/>
                <a:tab pos="1969920" algn="l"/>
                <a:tab pos="2626560" algn="l"/>
                <a:tab pos="3283199" algn="l"/>
                <a:tab pos="3939839" algn="l"/>
                <a:tab pos="4596480" algn="l"/>
                <a:tab pos="5253120" algn="l"/>
                <a:tab pos="5909760" algn="l"/>
                <a:tab pos="6566399" algn="l"/>
                <a:tab pos="7223040" algn="l"/>
              </a:tabLst>
            </a:pPr>
            <a:r>
              <a:rPr lang="fr-FR" dirty="0">
                <a:solidFill>
                  <a:srgbClr val="000000"/>
                </a:solidFill>
                <a:latin typeface="Calibri" pitchFamily="18"/>
                <a:ea typeface="SimSun" pitchFamily="2"/>
                <a:cs typeface="Lucida Sans" pitchFamily="2"/>
              </a:rPr>
              <a:t>1. La personne qui dessine en direct lors d’une conférence s’appelle un(e) graphiste</a:t>
            </a: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35BD1261-A6D7-074F-99F1-92B2ACB42B15}"/>
              </a:ext>
            </a:extLst>
          </p:cNvPr>
          <p:cNvSpPr/>
          <p:nvPr/>
        </p:nvSpPr>
        <p:spPr>
          <a:xfrm>
            <a:off x="2668628" y="3429000"/>
            <a:ext cx="7662370" cy="5871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9000" rIns="0" bIns="0" anchor="ctr" anchorCtr="0" compatLnSpc="0">
            <a:noAutofit/>
          </a:bodyPr>
          <a:lstStyle/>
          <a:p>
            <a:pPr algn="just">
              <a:tabLst>
                <a:tab pos="656640" algn="l"/>
                <a:tab pos="1313280" algn="l"/>
                <a:tab pos="1969920" algn="l"/>
                <a:tab pos="2626560" algn="l"/>
                <a:tab pos="3283199" algn="l"/>
                <a:tab pos="3939839" algn="l"/>
                <a:tab pos="4596480" algn="l"/>
                <a:tab pos="5253120" algn="l"/>
                <a:tab pos="5909760" algn="l"/>
                <a:tab pos="6566399" algn="l"/>
                <a:tab pos="7223040" algn="l"/>
              </a:tabLst>
            </a:pPr>
            <a:r>
              <a:rPr lang="fr-FR" dirty="0">
                <a:solidFill>
                  <a:srgbClr val="000000"/>
                </a:solidFill>
                <a:latin typeface="Calibri" pitchFamily="18"/>
                <a:ea typeface="SimSun" pitchFamily="2"/>
                <a:cs typeface="Lucida Sans" pitchFamily="2"/>
              </a:rPr>
              <a:t>2. « la plasticité cérébrale » est la capacité du cerveau à créer de nouvelles connexions entre les neurones</a:t>
            </a:r>
            <a:endParaRPr lang="fr-FR" i="1" dirty="0">
              <a:solidFill>
                <a:srgbClr val="000000"/>
              </a:solidFill>
              <a:latin typeface="Calibri" pitchFamily="18"/>
              <a:ea typeface="SimSun" pitchFamily="2"/>
              <a:cs typeface="Lucida Sans" pitchFamily="2"/>
            </a:endParaRPr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7B321DA3-0E5F-8C40-9A6F-9D5D0ECB0F54}"/>
              </a:ext>
            </a:extLst>
          </p:cNvPr>
          <p:cNvSpPr/>
          <p:nvPr/>
        </p:nvSpPr>
        <p:spPr>
          <a:xfrm>
            <a:off x="2668628" y="4274525"/>
            <a:ext cx="7549908" cy="7959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9000" rIns="0" bIns="0" anchor="ctr" anchorCtr="0" compatLnSpc="0">
            <a:noAutofit/>
          </a:bodyPr>
          <a:lstStyle/>
          <a:p>
            <a:pPr algn="just">
              <a:tabLst>
                <a:tab pos="656640" algn="l"/>
                <a:tab pos="1313280" algn="l"/>
                <a:tab pos="1969920" algn="l"/>
                <a:tab pos="2626560" algn="l"/>
                <a:tab pos="3283199" algn="l"/>
                <a:tab pos="3939839" algn="l"/>
                <a:tab pos="4596480" algn="l"/>
                <a:tab pos="5253120" algn="l"/>
                <a:tab pos="5909760" algn="l"/>
                <a:tab pos="6566399" algn="l"/>
                <a:tab pos="7223040" algn="l"/>
              </a:tabLst>
            </a:pPr>
            <a:r>
              <a:rPr lang="fr-FR" dirty="0">
                <a:solidFill>
                  <a:srgbClr val="000000"/>
                </a:solidFill>
                <a:latin typeface="Calibri" pitchFamily="18"/>
                <a:ea typeface="SimSun" pitchFamily="2"/>
                <a:cs typeface="Lucida Sans" pitchFamily="2"/>
              </a:rPr>
              <a:t>3. « on parle de « connexion neuronale » quand deux neurones se touchent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F8AB5A0C-0C3C-D741-89FA-3853DA96F5F8}"/>
              </a:ext>
            </a:extLst>
          </p:cNvPr>
          <p:cNvSpPr/>
          <p:nvPr/>
        </p:nvSpPr>
        <p:spPr>
          <a:xfrm>
            <a:off x="10677188" y="2488152"/>
            <a:ext cx="1090080" cy="3985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9000" rIns="0" bIns="0" anchor="ctr" anchorCtr="0" compatLnSpc="0">
            <a:noAutofit/>
          </a:bodyPr>
          <a:lstStyle/>
          <a:p>
            <a:pPr algn="just"/>
            <a:r>
              <a:rPr lang="fr-FR" sz="2400" dirty="0">
                <a:solidFill>
                  <a:srgbClr val="2323DC"/>
                </a:solidFill>
                <a:latin typeface="Calibri" pitchFamily="18"/>
                <a:ea typeface="SimSun" pitchFamily="2"/>
                <a:cs typeface="Lucida Sans" pitchFamily="2"/>
              </a:rPr>
              <a:t>Faux</a:t>
            </a:r>
          </a:p>
        </p:txBody>
      </p:sp>
      <p:sp>
        <p:nvSpPr>
          <p:cNvPr id="12" name="Text Box 9">
            <a:extLst>
              <a:ext uri="{FF2B5EF4-FFF2-40B4-BE49-F238E27FC236}">
                <a16:creationId xmlns:a16="http://schemas.microsoft.com/office/drawing/2014/main" id="{736BCA97-A1D5-6044-9F2B-89D5BEAC4779}"/>
              </a:ext>
            </a:extLst>
          </p:cNvPr>
          <p:cNvSpPr/>
          <p:nvPr/>
        </p:nvSpPr>
        <p:spPr>
          <a:xfrm>
            <a:off x="10695548" y="3430750"/>
            <a:ext cx="1262160" cy="332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9000" rIns="0" bIns="0" anchor="ctr" anchorCtr="0" compatLnSpc="0">
            <a:noAutofit/>
          </a:bodyPr>
          <a:lstStyle/>
          <a:p>
            <a:pPr algn="just">
              <a:tabLst>
                <a:tab pos="656640" algn="l"/>
              </a:tabLst>
            </a:pPr>
            <a:r>
              <a:rPr lang="fr-FR" sz="2400" dirty="0">
                <a:solidFill>
                  <a:srgbClr val="2323DC"/>
                </a:solidFill>
                <a:latin typeface="Calibri" pitchFamily="18"/>
                <a:ea typeface="SimSun" pitchFamily="2"/>
                <a:cs typeface="Lucida Sans" pitchFamily="2"/>
              </a:rPr>
              <a:t>Faux</a:t>
            </a:r>
          </a:p>
        </p:txBody>
      </p:sp>
      <p:sp>
        <p:nvSpPr>
          <p:cNvPr id="14" name="Text Box 11">
            <a:extLst>
              <a:ext uri="{FF2B5EF4-FFF2-40B4-BE49-F238E27FC236}">
                <a16:creationId xmlns:a16="http://schemas.microsoft.com/office/drawing/2014/main" id="{2EDBF874-A9E0-2841-8C67-7786148CAD51}"/>
              </a:ext>
            </a:extLst>
          </p:cNvPr>
          <p:cNvSpPr/>
          <p:nvPr/>
        </p:nvSpPr>
        <p:spPr>
          <a:xfrm>
            <a:off x="10695548" y="4485084"/>
            <a:ext cx="1262160" cy="332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9000" rIns="0" bIns="0" anchor="ctr" anchorCtr="0" compatLnSpc="0">
            <a:noAutofit/>
          </a:bodyPr>
          <a:lstStyle/>
          <a:p>
            <a:pPr algn="just">
              <a:tabLst>
                <a:tab pos="656640" algn="l"/>
              </a:tabLst>
            </a:pPr>
            <a:r>
              <a:rPr lang="fr-FR" sz="2400" dirty="0">
                <a:solidFill>
                  <a:srgbClr val="2323DC"/>
                </a:solidFill>
                <a:latin typeface="Calibri" pitchFamily="18"/>
                <a:ea typeface="SimSun" pitchFamily="2"/>
                <a:cs typeface="Lucida Sans" pitchFamily="2"/>
              </a:rPr>
              <a:t>Faux</a:t>
            </a:r>
          </a:p>
        </p:txBody>
      </p:sp>
      <p:sp>
        <p:nvSpPr>
          <p:cNvPr id="15" name="Text Box 1">
            <a:extLst>
              <a:ext uri="{FF2B5EF4-FFF2-40B4-BE49-F238E27FC236}">
                <a16:creationId xmlns:a16="http://schemas.microsoft.com/office/drawing/2014/main" id="{E873781C-9ABD-FE4B-8D5F-9AEC54B583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9713" y="798411"/>
            <a:ext cx="3201353" cy="44932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6858" rIns="0" bIns="0" anchor="ctr">
            <a:prstTxWarp prst="textNoShape">
              <a:avLst/>
            </a:prstTxWarp>
          </a:bodyPr>
          <a:lstStyle/>
          <a:p>
            <a:pPr algn="just">
              <a:lnSpc>
                <a:spcPct val="97000"/>
              </a:lnSpc>
              <a:tabLst>
                <a:tab pos="656722" algn="l"/>
                <a:tab pos="1313444" algn="l"/>
                <a:tab pos="1970166" algn="l"/>
                <a:tab pos="2626888" algn="l"/>
              </a:tabLst>
            </a:pPr>
            <a:r>
              <a:rPr lang="fr-FR" sz="1814" dirty="0">
                <a:solidFill>
                  <a:srgbClr val="0000FF"/>
                </a:solidFill>
                <a:latin typeface="Trebuchet MS" pitchFamily="-105" charset="0"/>
              </a:rPr>
              <a:t>Répondre par VRAI ou FAUX :</a:t>
            </a:r>
          </a:p>
        </p:txBody>
      </p:sp>
      <p:pic>
        <p:nvPicPr>
          <p:cNvPr id="16" name="Image 15" descr="cartons verts et rouges.jpg">
            <a:extLst>
              <a:ext uri="{FF2B5EF4-FFF2-40B4-BE49-F238E27FC236}">
                <a16:creationId xmlns:a16="http://schemas.microsoft.com/office/drawing/2014/main" id="{5835B7CF-DAF9-744E-8643-B4CF86FCA3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012" y="480060"/>
            <a:ext cx="1575232" cy="1086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33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2" grpId="0"/>
      <p:bldP spid="14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69024</TotalTime>
  <Words>109</Words>
  <Application>Microsoft Macintosh PowerPoint</Application>
  <PresentationFormat>Grand écran</PresentationFormat>
  <Paragraphs>13</Paragraphs>
  <Slides>1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  <vt:variant>
        <vt:lpstr>Diaporamas personnalisés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Trebuchet MS</vt:lpstr>
      <vt:lpstr>Thème Office</vt:lpstr>
      <vt:lpstr>Présentation PowerPoint</vt:lpstr>
      <vt:lpstr>Diaporama personnalisé 1</vt:lpstr>
      <vt:lpstr>Copie de Diaporama personnalisé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1161</cp:revision>
  <cp:lastPrinted>2024-01-23T20:14:52Z</cp:lastPrinted>
  <dcterms:created xsi:type="dcterms:W3CDTF">2022-06-30T14:49:42Z</dcterms:created>
  <dcterms:modified xsi:type="dcterms:W3CDTF">2026-04-22T06:01:29Z</dcterms:modified>
</cp:coreProperties>
</file>