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56"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marR="0" lvl="0" indent="-228600" algn="just" defTabSz="914400" rtl="0" eaLnBrk="1" fontAlgn="auto" latinLnBrk="0" hangingPunct="1">
              <a:lnSpc>
                <a:spcPct val="100000"/>
              </a:lnSpc>
              <a:spcBef>
                <a:spcPts val="0"/>
              </a:spcBef>
              <a:spcAft>
                <a:spcPts val="0"/>
              </a:spcAft>
              <a:buClrTx/>
              <a:buSzTx/>
              <a:buFontTx/>
              <a:buAutoNum type="arabicPeriod"/>
              <a:tabLst/>
              <a:defRPr/>
            </a:pPr>
            <a:r>
              <a:rPr lang="fr-FR" dirty="0"/>
              <a:t>Il existe trois systèmes de pensée pour le cerveau (notés S1, S2, S3). S1 est celui qui intervient comme pensée réflexe, première pensée. S’il semble qu’il y a un problème avec cette prise de position, S3 bloque l’avancée de S1 et on commence à douter consciemment. C’est alors le S2 qui va se charger d’examiner plus précisément la situation. Mais ce sera plus lent et plus gourmand en glucose. D’où sa préférence pour S1 (choisi dans 95% des situations) VS S2 (choisi dans 5% des cas.</a:t>
            </a:r>
          </a:p>
          <a:p>
            <a:pPr marL="228600" indent="-228600" algn="just">
              <a:buAutoNum type="arabicPeriod"/>
            </a:pPr>
            <a:endParaRPr lang="fr-FR" dirty="0"/>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1462265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neurosup.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 3">
            <a:extLst>
              <a:ext uri="{FF2B5EF4-FFF2-40B4-BE49-F238E27FC236}">
                <a16:creationId xmlns:a16="http://schemas.microsoft.com/office/drawing/2014/main" id="{E22D1AF8-17AD-A84A-8C9B-D7EB769FC776}"/>
              </a:ext>
            </a:extLst>
          </p:cNvPr>
          <p:cNvPicPr>
            <a:picLocks noChangeAspect="1"/>
          </p:cNvPicPr>
          <p:nvPr/>
        </p:nvPicPr>
        <p:blipFill>
          <a:blip r:embed="rId3"/>
          <a:stretch>
            <a:fillRect/>
          </a:stretch>
        </p:blipFill>
        <p:spPr>
          <a:xfrm>
            <a:off x="2211939" y="817304"/>
            <a:ext cx="7768122" cy="5223391"/>
          </a:xfrm>
          <a:prstGeom prst="rect">
            <a:avLst/>
          </a:prstGeom>
        </p:spPr>
      </p:pic>
      <p:sp>
        <p:nvSpPr>
          <p:cNvPr id="5" name="Rectangle 4">
            <a:extLst>
              <a:ext uri="{FF2B5EF4-FFF2-40B4-BE49-F238E27FC236}">
                <a16:creationId xmlns:a16="http://schemas.microsoft.com/office/drawing/2014/main" id="{02A9EC21-C2EC-2B4E-9699-20495287FE21}"/>
              </a:ext>
            </a:extLst>
          </p:cNvPr>
          <p:cNvSpPr/>
          <p:nvPr/>
        </p:nvSpPr>
        <p:spPr>
          <a:xfrm>
            <a:off x="5655192" y="1114461"/>
            <a:ext cx="3705737" cy="301301"/>
          </a:xfrm>
          <a:prstGeom prst="rect">
            <a:avLst/>
          </a:prstGeom>
        </p:spPr>
        <p:txBody>
          <a:bodyPr wrap="square">
            <a:spAutoFit/>
          </a:bodyPr>
          <a:lstStyle/>
          <a:p>
            <a:pPr algn="just">
              <a:lnSpc>
                <a:spcPct val="97000"/>
              </a:lnSpc>
              <a:defRPr/>
            </a:pPr>
            <a:r>
              <a:rPr lang="fr-FR" sz="1400" b="1" dirty="0">
                <a:solidFill>
                  <a:srgbClr val="0432FF"/>
                </a:solidFill>
                <a:latin typeface="Trebuchet MS" charset="0"/>
              </a:rPr>
              <a:t>S1 : p</a:t>
            </a:r>
            <a:r>
              <a:rPr lang="fr-FR" sz="1400" dirty="0">
                <a:solidFill>
                  <a:srgbClr val="0432FF"/>
                </a:solidFill>
                <a:latin typeface="Trebuchet MS" charset="0"/>
              </a:rPr>
              <a:t>ensée réflexe, première pensée.</a:t>
            </a:r>
          </a:p>
        </p:txBody>
      </p:sp>
      <p:sp>
        <p:nvSpPr>
          <p:cNvPr id="6" name="Rectangle 5">
            <a:extLst>
              <a:ext uri="{FF2B5EF4-FFF2-40B4-BE49-F238E27FC236}">
                <a16:creationId xmlns:a16="http://schemas.microsoft.com/office/drawing/2014/main" id="{FE6C095F-2057-2646-A941-004E48D22C71}"/>
              </a:ext>
            </a:extLst>
          </p:cNvPr>
          <p:cNvSpPr/>
          <p:nvPr/>
        </p:nvSpPr>
        <p:spPr>
          <a:xfrm>
            <a:off x="5655191" y="5442238"/>
            <a:ext cx="3705737" cy="301301"/>
          </a:xfrm>
          <a:prstGeom prst="rect">
            <a:avLst/>
          </a:prstGeom>
        </p:spPr>
        <p:txBody>
          <a:bodyPr wrap="square">
            <a:spAutoFit/>
          </a:bodyPr>
          <a:lstStyle/>
          <a:p>
            <a:pPr algn="just">
              <a:lnSpc>
                <a:spcPct val="97000"/>
              </a:lnSpc>
              <a:defRPr/>
            </a:pPr>
            <a:r>
              <a:rPr lang="fr-FR" sz="1400" b="1" dirty="0">
                <a:solidFill>
                  <a:srgbClr val="0432FF"/>
                </a:solidFill>
                <a:latin typeface="Trebuchet MS" charset="0"/>
              </a:rPr>
              <a:t>S2 : p</a:t>
            </a:r>
            <a:r>
              <a:rPr lang="fr-FR" sz="1400" dirty="0">
                <a:solidFill>
                  <a:srgbClr val="0432FF"/>
                </a:solidFill>
                <a:latin typeface="Trebuchet MS" charset="0"/>
              </a:rPr>
              <a:t>ensée analytique, précise mais lente.</a:t>
            </a:r>
          </a:p>
        </p:txBody>
      </p:sp>
      <p:sp>
        <p:nvSpPr>
          <p:cNvPr id="7" name="Rectangle 6">
            <a:extLst>
              <a:ext uri="{FF2B5EF4-FFF2-40B4-BE49-F238E27FC236}">
                <a16:creationId xmlns:a16="http://schemas.microsoft.com/office/drawing/2014/main" id="{6236C05C-2734-3C45-BD5C-745970DC297D}"/>
              </a:ext>
            </a:extLst>
          </p:cNvPr>
          <p:cNvSpPr/>
          <p:nvPr/>
        </p:nvSpPr>
        <p:spPr>
          <a:xfrm>
            <a:off x="7068707" y="2420381"/>
            <a:ext cx="2632667" cy="271485"/>
          </a:xfrm>
          <a:prstGeom prst="rect">
            <a:avLst/>
          </a:prstGeom>
        </p:spPr>
        <p:txBody>
          <a:bodyPr wrap="square">
            <a:spAutoFit/>
          </a:bodyPr>
          <a:lstStyle/>
          <a:p>
            <a:pPr algn="just">
              <a:lnSpc>
                <a:spcPct val="97000"/>
              </a:lnSpc>
              <a:defRPr/>
            </a:pPr>
            <a:r>
              <a:rPr lang="fr-FR" sz="1200" dirty="0">
                <a:solidFill>
                  <a:srgbClr val="0432FF"/>
                </a:solidFill>
                <a:latin typeface="Trebuchet MS" charset="0"/>
              </a:rPr>
              <a:t>Active S2 quand S1 est démenti</a:t>
            </a:r>
          </a:p>
        </p:txBody>
      </p:sp>
      <p:sp>
        <p:nvSpPr>
          <p:cNvPr id="8" name="ZoneTexte 7">
            <a:extLst>
              <a:ext uri="{FF2B5EF4-FFF2-40B4-BE49-F238E27FC236}">
                <a16:creationId xmlns:a16="http://schemas.microsoft.com/office/drawing/2014/main" id="{3F9C4962-4351-4148-AD22-06A50A7B02FC}"/>
              </a:ext>
            </a:extLst>
          </p:cNvPr>
          <p:cNvSpPr txBox="1"/>
          <p:nvPr/>
        </p:nvSpPr>
        <p:spPr>
          <a:xfrm>
            <a:off x="7434220" y="4239455"/>
            <a:ext cx="1792941" cy="276999"/>
          </a:xfrm>
          <a:prstGeom prst="rect">
            <a:avLst/>
          </a:prstGeom>
          <a:noFill/>
        </p:spPr>
        <p:txBody>
          <a:bodyPr wrap="square">
            <a:spAutoFit/>
          </a:bodyPr>
          <a:lstStyle/>
          <a:p>
            <a:r>
              <a:rPr lang="fr-FR" sz="1200" dirty="0">
                <a:solidFill>
                  <a:srgbClr val="0432FF"/>
                </a:solidFill>
                <a:latin typeface="Trebuchet MS" charset="0"/>
              </a:rPr>
              <a:t>ou que l’on a un doute</a:t>
            </a:r>
            <a:endParaRPr lang="fr-FR" sz="1200" dirty="0"/>
          </a:p>
        </p:txBody>
      </p:sp>
      <p:sp>
        <p:nvSpPr>
          <p:cNvPr id="9" name="ZoneTexte 8">
            <a:extLst>
              <a:ext uri="{FF2B5EF4-FFF2-40B4-BE49-F238E27FC236}">
                <a16:creationId xmlns:a16="http://schemas.microsoft.com/office/drawing/2014/main" id="{85D18874-6779-4E45-B1EA-96D64472AB16}"/>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4">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Tree>
    <p:extLst>
      <p:ext uri="{BB962C8B-B14F-4D97-AF65-F5344CB8AC3E}">
        <p14:creationId xmlns:p14="http://schemas.microsoft.com/office/powerpoint/2010/main" val="24008063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137</Words>
  <Application>Microsoft Macintosh PowerPoint</Application>
  <PresentationFormat>Grand écran</PresentationFormat>
  <Paragraphs>7</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2026-04-24T06:18:31Z</dcterms:modified>
</cp:coreProperties>
</file>