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344"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32FF"/>
    <a:srgbClr val="B916FF"/>
    <a:srgbClr val="FF3B00"/>
    <a:srgbClr val="CF00FF"/>
    <a:srgbClr val="002CFF"/>
    <a:srgbClr val="00FF4E"/>
    <a:srgbClr val="7269FC"/>
    <a:srgbClr val="4C7EFB"/>
    <a:srgbClr val="0096FD"/>
    <a:srgbClr val="002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806"/>
    <p:restoredTop sz="92208"/>
  </p:normalViewPr>
  <p:slideViewPr>
    <p:cSldViewPr snapToGrid="0" snapToObjects="1">
      <p:cViewPr varScale="1">
        <p:scale>
          <a:sx n="97" d="100"/>
          <a:sy n="97" d="100"/>
        </p:scale>
        <p:origin x="216" y="480"/>
      </p:cViewPr>
      <p:guideLst/>
    </p:cSldViewPr>
  </p:slideViewPr>
  <p:outlineViewPr>
    <p:cViewPr>
      <p:scale>
        <a:sx n="33" d="100"/>
        <a:sy n="33" d="100"/>
      </p:scale>
      <p:origin x="0" y="0"/>
    </p:cViewPr>
  </p:outlineViewPr>
  <p:notesTextViewPr>
    <p:cViewPr>
      <p:scale>
        <a:sx n="80" d="100"/>
        <a:sy n="8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EE5566-CEB6-6D47-9B80-AC1F44CC5AD2}" type="datetimeFigureOut">
              <a:rPr lang="fr-FR" smtClean="0"/>
              <a:t>24/04/2026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390AC0-DFC8-EA48-B7C5-59D5B90E1B58}" type="slidenum">
              <a:rPr lang="fr-FR" smtClean="0"/>
              <a:t>‹N°›</a:t>
            </a:fld>
            <a:endParaRPr lang="fr-FR"/>
          </a:p>
        </p:txBody>
      </p:sp>
    </p:spTree>
    <p:extLst>
      <p:ext uri="{BB962C8B-B14F-4D97-AF65-F5344CB8AC3E}">
        <p14:creationId xmlns:p14="http://schemas.microsoft.com/office/powerpoint/2010/main" val="534535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228600" indent="-228600" algn="just">
              <a:buAutoNum type="arabicPeriod"/>
            </a:pPr>
            <a:r>
              <a:rPr lang="fr-FR" dirty="0"/>
              <a:t>Laisser le plus longtemps possible la consigne au tableau ou sur le document car tous ceux qui bavardaient pendant la consigne ne savent pas ce qu’ils faut faire et sont en attention partagée</a:t>
            </a:r>
          </a:p>
        </p:txBody>
      </p:sp>
      <p:sp>
        <p:nvSpPr>
          <p:cNvPr id="4" name="Espace réservé du numéro de diapositive 3"/>
          <p:cNvSpPr>
            <a:spLocks noGrp="1"/>
          </p:cNvSpPr>
          <p:nvPr>
            <p:ph type="sldNum" sz="quarter" idx="5"/>
          </p:nvPr>
        </p:nvSpPr>
        <p:spPr/>
        <p:txBody>
          <a:bodyPr/>
          <a:lstStyle/>
          <a:p>
            <a:fld id="{F1390AC0-DFC8-EA48-B7C5-59D5B90E1B58}" type="slidenum">
              <a:rPr lang="fr-FR" smtClean="0"/>
              <a:t>1</a:t>
            </a:fld>
            <a:endParaRPr lang="fr-FR"/>
          </a:p>
        </p:txBody>
      </p:sp>
    </p:spTree>
    <p:extLst>
      <p:ext uri="{BB962C8B-B14F-4D97-AF65-F5344CB8AC3E}">
        <p14:creationId xmlns:p14="http://schemas.microsoft.com/office/powerpoint/2010/main" val="3112387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57895-DCAC-5947-83E8-FFA9665BE57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4DB62D-C055-0E47-B3AB-B71173E46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59EFF88-E647-8A4D-98EF-2968AFF7F0AF}"/>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A55B1FBF-1961-224F-B313-02DAA22B007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D92332-03D4-4447-ACDE-114BAD0B0635}"/>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59514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376F4C-38CA-E34C-88E8-E842B73EFD9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C225CCB-D70C-9B4E-954B-28F1BA7B99C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2E7B19-5C70-894E-89F9-11E160A7C2D4}"/>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BB5EFC4B-CF8D-5046-A887-81433E10E6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54376D-0C66-1C41-805B-3529AE1B281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59294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CC0563F-A53B-114C-BBD0-296CEE2D423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1420B8E-4CCC-BB4B-9E32-E2765C54D95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FF7A0A-418E-EE45-B965-674993610BB1}"/>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8E4E5F23-F1E7-C949-AAA1-E49B7B502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924AE8-2660-9043-BE35-7818BE1F10C4}"/>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111925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8C015A-5070-6945-A76B-26A2EA636CB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582C9AB-B300-7141-A2DC-69A94AE0CD0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50D586D-9014-2B4C-AF3C-E77FA135F438}"/>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FCD36C9E-B8D7-7444-998B-3BA24EC38B3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085D0D-923E-7C4D-A0C2-F04581B565A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40846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9F8346-79FC-744C-B620-D14FA69DA64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1AD7A08-407C-3A4E-94F7-9D13F17E80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7393A65-F313-7444-AC16-1CD3969FF3BB}"/>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7B4007C1-054B-9E41-A97F-078C904EAFC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AC7D7A-53B1-7E48-9EBF-9D8F782A2509}"/>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37704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86A6DD-4361-4042-951F-3672325F163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5528512-486C-3A49-9591-9ACD74DF08D6}"/>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E3CFE015-48D7-FC4C-A065-5F51AE4DA86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E6CA36F-BBFE-7F48-92A3-A069324FDD12}"/>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CAA93C5C-A98D-7B45-A1FB-BDCBC1B9E70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9E8AE4D-0DAE-554D-82DB-0EF0CC596DAC}"/>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37707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9CEB71-3A54-7E4F-B681-3D336913DEBC}"/>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BEE5BEE-EA08-8346-8CC9-721E69D3E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FEC86D6-EB1F-B840-A60D-3C7BD70709CA}"/>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3D024E5-DEBF-0242-968E-46014C3835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FBFF97F-75A4-5441-AE66-1B4AB07732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ABA4765-65F5-9C4F-A972-64467CA973A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8" name="Espace réservé du pied de page 7">
            <a:extLst>
              <a:ext uri="{FF2B5EF4-FFF2-40B4-BE49-F238E27FC236}">
                <a16:creationId xmlns:a16="http://schemas.microsoft.com/office/drawing/2014/main" id="{70B62071-0037-D344-8C6A-A8DD8797071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005CD08-EF0C-2841-9869-F8C83237572E}"/>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3707895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64274-6BFF-C54D-BCB6-2D940AEA4D4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C3F9410-2A51-714E-BFCE-5360C6C49360}"/>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4" name="Espace réservé du pied de page 3">
            <a:extLst>
              <a:ext uri="{FF2B5EF4-FFF2-40B4-BE49-F238E27FC236}">
                <a16:creationId xmlns:a16="http://schemas.microsoft.com/office/drawing/2014/main" id="{E7D62979-E225-F44D-974F-CD8E4CE1008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8B4E33-6550-D74F-ABCD-4214398CFC4D}"/>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4129301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B2E8E9-4D0D-B14C-A57A-98D3BA75F7F5}"/>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3" name="Espace réservé du pied de page 2">
            <a:extLst>
              <a:ext uri="{FF2B5EF4-FFF2-40B4-BE49-F238E27FC236}">
                <a16:creationId xmlns:a16="http://schemas.microsoft.com/office/drawing/2014/main" id="{9FA2CB24-45AF-CD42-AF2A-77B5DBADC5D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7026DB30-8B4D-F343-9099-7ADD15CC7AF0}"/>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2979143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20BD2-1419-1E47-9924-378DCA3DDA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81EDE11-6843-5640-8639-9486190559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E0B7381-43C7-C44B-83A0-352D1D9106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2B2D439-3257-554F-ADFD-84013AC8F257}"/>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7827F6EB-82EE-F64D-A569-ED369E54A71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CB27E96-F1FA-BB41-B775-DA7EA880B81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96972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E33EE1-6872-E449-9E97-CB91582A906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7B0768E-5AE6-0745-BAB8-63AD230D85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BBC01C0-8F4D-754E-856B-F939B6F707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6E701D6-DBF7-A640-AAD6-A15CB1AD6466}"/>
              </a:ext>
            </a:extLst>
          </p:cNvPr>
          <p:cNvSpPr>
            <a:spLocks noGrp="1"/>
          </p:cNvSpPr>
          <p:nvPr>
            <p:ph type="dt" sz="half" idx="10"/>
          </p:nvPr>
        </p:nvSpPr>
        <p:spPr/>
        <p:txBody>
          <a:bodyPr/>
          <a:lstStyle/>
          <a:p>
            <a:fld id="{857ACAA0-7A2A-184E-A857-76F9E8036D41}" type="datetimeFigureOut">
              <a:rPr lang="fr-FR" smtClean="0"/>
              <a:t>24/04/2026</a:t>
            </a:fld>
            <a:endParaRPr lang="fr-FR"/>
          </a:p>
        </p:txBody>
      </p:sp>
      <p:sp>
        <p:nvSpPr>
          <p:cNvPr id="6" name="Espace réservé du pied de page 5">
            <a:extLst>
              <a:ext uri="{FF2B5EF4-FFF2-40B4-BE49-F238E27FC236}">
                <a16:creationId xmlns:a16="http://schemas.microsoft.com/office/drawing/2014/main" id="{FDDC883C-B3A2-7844-A6B1-3EF4AE155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CE3374D-A034-9145-B0F9-BA3FAF7A0C62}"/>
              </a:ext>
            </a:extLst>
          </p:cNvPr>
          <p:cNvSpPr>
            <a:spLocks noGrp="1"/>
          </p:cNvSpPr>
          <p:nvPr>
            <p:ph type="sldNum" sz="quarter" idx="12"/>
          </p:nvPr>
        </p:nvSpPr>
        <p:spPr/>
        <p:txBody>
          <a:bodyPr/>
          <a:lstStyle/>
          <a:p>
            <a:fld id="{5825DC5F-68E0-D145-B2B4-A3ECAD543859}" type="slidenum">
              <a:rPr lang="fr-FR" smtClean="0"/>
              <a:t>‹N°›</a:t>
            </a:fld>
            <a:endParaRPr lang="fr-FR"/>
          </a:p>
        </p:txBody>
      </p:sp>
    </p:spTree>
    <p:extLst>
      <p:ext uri="{BB962C8B-B14F-4D97-AF65-F5344CB8AC3E}">
        <p14:creationId xmlns:p14="http://schemas.microsoft.com/office/powerpoint/2010/main" val="1810751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78C124C4-1356-324B-9A92-F3C80842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AF40F4D5-4298-4F4D-B80B-00CC50402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F1B7628-1616-AF41-834C-96F9CE24E9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7ACAA0-7A2A-184E-A857-76F9E8036D41}" type="datetimeFigureOut">
              <a:rPr lang="fr-FR" smtClean="0"/>
              <a:t>24/04/2026</a:t>
            </a:fld>
            <a:endParaRPr lang="fr-FR"/>
          </a:p>
        </p:txBody>
      </p:sp>
      <p:sp>
        <p:nvSpPr>
          <p:cNvPr id="5" name="Espace réservé du pied de page 4">
            <a:extLst>
              <a:ext uri="{FF2B5EF4-FFF2-40B4-BE49-F238E27FC236}">
                <a16:creationId xmlns:a16="http://schemas.microsoft.com/office/drawing/2014/main" id="{02386AB4-591C-D24A-B976-A899AD2907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BA3F5C2-82DB-684F-B396-BB620E63A0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5DC5F-68E0-D145-B2B4-A3ECAD543859}" type="slidenum">
              <a:rPr lang="fr-FR" smtClean="0"/>
              <a:t>‹N°›</a:t>
            </a:fld>
            <a:endParaRPr lang="fr-FR"/>
          </a:p>
        </p:txBody>
      </p:sp>
    </p:spTree>
    <p:extLst>
      <p:ext uri="{BB962C8B-B14F-4D97-AF65-F5344CB8AC3E}">
        <p14:creationId xmlns:p14="http://schemas.microsoft.com/office/powerpoint/2010/main" val="4097189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neurosup.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F15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ZoneTexte 6">
            <a:extLst>
              <a:ext uri="{FF2B5EF4-FFF2-40B4-BE49-F238E27FC236}">
                <a16:creationId xmlns:a16="http://schemas.microsoft.com/office/drawing/2014/main" id="{9BF8E714-51C1-9740-AAA5-C7FEFD4A7E57}"/>
              </a:ext>
            </a:extLst>
          </p:cNvPr>
          <p:cNvSpPr txBox="1"/>
          <p:nvPr/>
        </p:nvSpPr>
        <p:spPr>
          <a:xfrm>
            <a:off x="477012" y="6507725"/>
            <a:ext cx="1412951" cy="276999"/>
          </a:xfrm>
          <a:prstGeom prst="rect">
            <a:avLst/>
          </a:prstGeom>
          <a:noFill/>
        </p:spPr>
        <p:txBody>
          <a:bodyPr wrap="square">
            <a:spAutoFit/>
          </a:bodyPr>
          <a:lstStyle/>
          <a:p>
            <a:pPr algn="just"/>
            <a:r>
              <a:rPr lang="fr-FR" sz="1200" b="1" dirty="0">
                <a:solidFill>
                  <a:schemeClr val="bg1"/>
                </a:solidFill>
                <a:hlinkClick r:id="rId3">
                  <a:extLst>
                    <a:ext uri="{A12FA001-AC4F-418D-AE19-62706E023703}">
                      <ahyp:hlinkClr xmlns:ahyp="http://schemas.microsoft.com/office/drawing/2018/hyperlinkcolor" val="tx"/>
                    </a:ext>
                  </a:extLst>
                </a:hlinkClick>
              </a:rPr>
              <a:t>www.neurosup.fr</a:t>
            </a:r>
            <a:endParaRPr lang="fr-FR" sz="1200" dirty="0">
              <a:solidFill>
                <a:schemeClr val="bg1"/>
              </a:solidFill>
              <a:effectLst/>
            </a:endParaRPr>
          </a:p>
        </p:txBody>
      </p:sp>
      <p:sp>
        <p:nvSpPr>
          <p:cNvPr id="17" name="ZoneTexte 16">
            <a:extLst>
              <a:ext uri="{FF2B5EF4-FFF2-40B4-BE49-F238E27FC236}">
                <a16:creationId xmlns:a16="http://schemas.microsoft.com/office/drawing/2014/main" id="{4A9F4D4B-892B-1B4C-8F62-848ADAE2469D}"/>
              </a:ext>
            </a:extLst>
          </p:cNvPr>
          <p:cNvSpPr txBox="1"/>
          <p:nvPr/>
        </p:nvSpPr>
        <p:spPr>
          <a:xfrm>
            <a:off x="5767551" y="1615034"/>
            <a:ext cx="4360890" cy="1046440"/>
          </a:xfrm>
          <a:prstGeom prst="rect">
            <a:avLst/>
          </a:prstGeom>
          <a:noFill/>
        </p:spPr>
        <p:txBody>
          <a:bodyPr wrap="square" rtlCol="0">
            <a:spAutoFit/>
          </a:bodyPr>
          <a:lstStyle/>
          <a:p>
            <a:pPr algn="ctr"/>
            <a:r>
              <a:rPr lang="fr-FR" sz="1600" b="1" dirty="0">
                <a:solidFill>
                  <a:srgbClr val="FF0000"/>
                </a:solidFill>
              </a:rPr>
              <a:t>CONCLUSION :</a:t>
            </a:r>
          </a:p>
          <a:p>
            <a:pPr algn="ctr"/>
            <a:endParaRPr lang="fr-FR" sz="1600" b="1" dirty="0"/>
          </a:p>
          <a:p>
            <a:pPr algn="just"/>
            <a:r>
              <a:rPr lang="fr-FR" sz="1600" b="1" dirty="0"/>
              <a:t>Etudiants : </a:t>
            </a:r>
            <a:r>
              <a:rPr lang="fr-FR" sz="1400" dirty="0"/>
              <a:t>être inattentif lors de la consigne met le cerveau automatiquement en « attention partagée »</a:t>
            </a:r>
          </a:p>
        </p:txBody>
      </p:sp>
      <p:sp>
        <p:nvSpPr>
          <p:cNvPr id="18" name="ZoneTexte 17">
            <a:extLst>
              <a:ext uri="{FF2B5EF4-FFF2-40B4-BE49-F238E27FC236}">
                <a16:creationId xmlns:a16="http://schemas.microsoft.com/office/drawing/2014/main" id="{C357D190-4969-674E-AE2B-6961DF6E5F42}"/>
              </a:ext>
            </a:extLst>
          </p:cNvPr>
          <p:cNvSpPr txBox="1"/>
          <p:nvPr/>
        </p:nvSpPr>
        <p:spPr>
          <a:xfrm>
            <a:off x="5767551" y="2986689"/>
            <a:ext cx="4360890" cy="1631216"/>
          </a:xfrm>
          <a:prstGeom prst="rect">
            <a:avLst/>
          </a:prstGeom>
          <a:noFill/>
        </p:spPr>
        <p:txBody>
          <a:bodyPr wrap="square" rtlCol="0">
            <a:spAutoFit/>
          </a:bodyPr>
          <a:lstStyle/>
          <a:p>
            <a:pPr algn="just"/>
            <a:r>
              <a:rPr lang="fr-FR" sz="1600" b="1" dirty="0"/>
              <a:t>Formateurs :</a:t>
            </a:r>
            <a:endParaRPr lang="fr-FR" sz="1400" dirty="0"/>
          </a:p>
          <a:p>
            <a:pPr algn="just"/>
            <a:r>
              <a:rPr lang="fr-FR" sz="1400" dirty="0"/>
              <a:t>• Ne pas demander de lire un document </a:t>
            </a:r>
            <a:r>
              <a:rPr lang="fr-FR" sz="1400" b="1" dirty="0"/>
              <a:t>sans dire ce que l’on va en faire</a:t>
            </a:r>
          </a:p>
          <a:p>
            <a:pPr algn="just"/>
            <a:endParaRPr lang="fr-FR" sz="1400" dirty="0"/>
          </a:p>
          <a:p>
            <a:pPr algn="just"/>
            <a:r>
              <a:rPr lang="fr-FR" sz="1400" dirty="0"/>
              <a:t>• Si on le peut, laisser la consigne au tableau, ou encadrée sur le document, etc.</a:t>
            </a:r>
          </a:p>
          <a:p>
            <a:pPr algn="just"/>
            <a:endParaRPr lang="fr-FR" sz="1400" dirty="0">
              <a:solidFill>
                <a:srgbClr val="062DFF"/>
              </a:solidFill>
            </a:endParaRPr>
          </a:p>
        </p:txBody>
      </p:sp>
      <p:pic>
        <p:nvPicPr>
          <p:cNvPr id="20" name="Image 19" descr="Une image contenant texte, fauteuil, table, table de travail&#10;&#10;Description générée automatiquement">
            <a:extLst>
              <a:ext uri="{FF2B5EF4-FFF2-40B4-BE49-F238E27FC236}">
                <a16:creationId xmlns:a16="http://schemas.microsoft.com/office/drawing/2014/main" id="{E354C0B4-0B99-B84B-A235-0B209F3F90EA}"/>
              </a:ext>
            </a:extLst>
          </p:cNvPr>
          <p:cNvPicPr>
            <a:picLocks noChangeAspect="1"/>
          </p:cNvPicPr>
          <p:nvPr/>
        </p:nvPicPr>
        <p:blipFill>
          <a:blip r:embed="rId4"/>
          <a:stretch>
            <a:fillRect/>
          </a:stretch>
        </p:blipFill>
        <p:spPr>
          <a:xfrm>
            <a:off x="1291674" y="1129023"/>
            <a:ext cx="3336822" cy="5313810"/>
          </a:xfrm>
          <a:prstGeom prst="rect">
            <a:avLst/>
          </a:prstGeom>
        </p:spPr>
      </p:pic>
      <p:sp>
        <p:nvSpPr>
          <p:cNvPr id="21" name="ZoneTexte 20">
            <a:extLst>
              <a:ext uri="{FF2B5EF4-FFF2-40B4-BE49-F238E27FC236}">
                <a16:creationId xmlns:a16="http://schemas.microsoft.com/office/drawing/2014/main" id="{80D593FD-D05E-A04C-8229-FD51795378B9}"/>
              </a:ext>
            </a:extLst>
          </p:cNvPr>
          <p:cNvSpPr txBox="1"/>
          <p:nvPr/>
        </p:nvSpPr>
        <p:spPr>
          <a:xfrm rot="21430185">
            <a:off x="2070492" y="1930798"/>
            <a:ext cx="2142511" cy="1704313"/>
          </a:xfrm>
          <a:prstGeom prst="rect">
            <a:avLst/>
          </a:prstGeom>
          <a:noFill/>
        </p:spPr>
        <p:txBody>
          <a:bodyPr wrap="square">
            <a:spAutoFit/>
          </a:bodyPr>
          <a:lstStyle/>
          <a:p>
            <a:pPr algn="just">
              <a:lnSpc>
                <a:spcPct val="97000"/>
              </a:lnSpc>
              <a:defRPr/>
            </a:pPr>
            <a:r>
              <a:rPr lang="fr-FR" b="1" dirty="0">
                <a:latin typeface="Trebuchet MS" charset="0"/>
              </a:rPr>
              <a:t>« </a:t>
            </a:r>
            <a:r>
              <a:rPr lang="fr-FR" b="1" i="1" dirty="0">
                <a:latin typeface="Trebuchet MS" charset="0"/>
              </a:rPr>
              <a:t>pour chaque Résistant, pourquoi est-il utile de posséder plus d’un seul pseudo ? »</a:t>
            </a:r>
          </a:p>
        </p:txBody>
      </p:sp>
      <p:pic>
        <p:nvPicPr>
          <p:cNvPr id="12" name="Image 11" descr="Une image contenant capture d’écran, noir, Rectangle&#10;&#10;Description générée automatiquement">
            <a:extLst>
              <a:ext uri="{FF2B5EF4-FFF2-40B4-BE49-F238E27FC236}">
                <a16:creationId xmlns:a16="http://schemas.microsoft.com/office/drawing/2014/main" id="{FD13BDE7-E473-2C40-B203-B92ED999298A}"/>
              </a:ext>
            </a:extLst>
          </p:cNvPr>
          <p:cNvPicPr>
            <a:picLocks noChangeAspect="1"/>
          </p:cNvPicPr>
          <p:nvPr/>
        </p:nvPicPr>
        <p:blipFill>
          <a:blip r:embed="rId5"/>
          <a:stretch>
            <a:fillRect/>
          </a:stretch>
        </p:blipFill>
        <p:spPr>
          <a:xfrm>
            <a:off x="5443158" y="1480259"/>
            <a:ext cx="5009676" cy="3137646"/>
          </a:xfrm>
          <a:prstGeom prst="rect">
            <a:avLst/>
          </a:prstGeom>
        </p:spPr>
      </p:pic>
    </p:spTree>
    <p:extLst>
      <p:ext uri="{BB962C8B-B14F-4D97-AF65-F5344CB8AC3E}">
        <p14:creationId xmlns:p14="http://schemas.microsoft.com/office/powerpoint/2010/main" val="364718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68961</TotalTime>
  <Words>112</Words>
  <Application>Microsoft Macintosh PowerPoint</Application>
  <PresentationFormat>Grand écran</PresentationFormat>
  <Paragraphs>11</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gaspar</dc:creator>
  <cp:lastModifiedBy>eric gaspar</cp:lastModifiedBy>
  <cp:revision>1146</cp:revision>
  <cp:lastPrinted>2024-01-23T20:14:52Z</cp:lastPrinted>
  <dcterms:created xsi:type="dcterms:W3CDTF">2022-06-30T14:49:42Z</dcterms:created>
  <dcterms:modified xsi:type="dcterms:W3CDTF">2026-04-24T05:58:31Z</dcterms:modified>
</cp:coreProperties>
</file>