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303"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B916FF"/>
    <a:srgbClr val="FF3B00"/>
    <a:srgbClr val="CF00FF"/>
    <a:srgbClr val="002CFF"/>
    <a:srgbClr val="00FF4E"/>
    <a:srgbClr val="7269FC"/>
    <a:srgbClr val="4C7EFB"/>
    <a:srgbClr val="0096FD"/>
    <a:srgbClr val="002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806"/>
    <p:restoredTop sz="92208"/>
  </p:normalViewPr>
  <p:slideViewPr>
    <p:cSldViewPr snapToGrid="0" snapToObjects="1">
      <p:cViewPr varScale="1">
        <p:scale>
          <a:sx n="97" d="100"/>
          <a:sy n="97" d="100"/>
        </p:scale>
        <p:origin x="216" y="480"/>
      </p:cViewPr>
      <p:guideLst/>
    </p:cSldViewPr>
  </p:slideViewPr>
  <p:outlineViewPr>
    <p:cViewPr>
      <p:scale>
        <a:sx n="33" d="100"/>
        <a:sy n="33" d="100"/>
      </p:scale>
      <p:origin x="0" y="0"/>
    </p:cViewPr>
  </p:outlineViewPr>
  <p:notesTextViewPr>
    <p:cViewPr>
      <p:scale>
        <a:sx n="80" d="100"/>
        <a:sy n="8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EE5566-CEB6-6D47-9B80-AC1F44CC5AD2}" type="datetimeFigureOut">
              <a:rPr lang="fr-FR" smtClean="0"/>
              <a:t>24/04/2026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390AC0-DFC8-EA48-B7C5-59D5B90E1B58}" type="slidenum">
              <a:rPr lang="fr-FR" smtClean="0"/>
              <a:t>‹N°›</a:t>
            </a:fld>
            <a:endParaRPr lang="fr-FR"/>
          </a:p>
        </p:txBody>
      </p:sp>
    </p:spTree>
    <p:extLst>
      <p:ext uri="{BB962C8B-B14F-4D97-AF65-F5344CB8AC3E}">
        <p14:creationId xmlns:p14="http://schemas.microsoft.com/office/powerpoint/2010/main" val="534535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28600" indent="-228600" algn="just">
              <a:buAutoNum type="arabicPeriod"/>
            </a:pPr>
            <a:r>
              <a:rPr lang="fr-FR" dirty="0"/>
              <a:t>on donnera cette diapo bien avant la formation à un formateur et le jour J de la première date, il prendra ma place devant tout le monde pour montrer que l’une des forces du projet, c’est que les formateurs deviennent moi dès septembre prochain ou avant. Cela le montrera au public, étonné.</a:t>
            </a:r>
          </a:p>
          <a:p>
            <a:pPr marL="228600" indent="-228600" algn="just">
              <a:buAutoNum type="arabicPeriod"/>
            </a:pPr>
            <a:r>
              <a:rPr lang="fr-FR" dirty="0"/>
              <a:t>Les réponses sont :</a:t>
            </a:r>
          </a:p>
          <a:p>
            <a:pPr marL="228600" indent="-228600" algn="just">
              <a:buAutoNum type="arabicPeriod"/>
            </a:pPr>
            <a:r>
              <a:rPr lang="fr-FR" dirty="0"/>
              <a:t>Pour la première, faux c’est la concentration ; pour la deuxième, c’est faux le reste des informations est flouté pas effacé, et le troisième est vrai car il ne sait pas quelle est la cible d’attention. Alors il « butine » comme dans la diapo avec la salle d’attente.</a:t>
            </a:r>
          </a:p>
        </p:txBody>
      </p:sp>
      <p:sp>
        <p:nvSpPr>
          <p:cNvPr id="4" name="Espace réservé du numéro de diapositive 3"/>
          <p:cNvSpPr>
            <a:spLocks noGrp="1"/>
          </p:cNvSpPr>
          <p:nvPr>
            <p:ph type="sldNum" sz="quarter" idx="5"/>
          </p:nvPr>
        </p:nvSpPr>
        <p:spPr/>
        <p:txBody>
          <a:bodyPr/>
          <a:lstStyle/>
          <a:p>
            <a:fld id="{F1390AC0-DFC8-EA48-B7C5-59D5B90E1B58}" type="slidenum">
              <a:rPr lang="fr-FR" smtClean="0"/>
              <a:t>1</a:t>
            </a:fld>
            <a:endParaRPr lang="fr-FR"/>
          </a:p>
        </p:txBody>
      </p:sp>
    </p:spTree>
    <p:extLst>
      <p:ext uri="{BB962C8B-B14F-4D97-AF65-F5344CB8AC3E}">
        <p14:creationId xmlns:p14="http://schemas.microsoft.com/office/powerpoint/2010/main" val="3826427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557895-DCAC-5947-83E8-FFA9665BE57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04DB62D-C055-0E47-B3AB-B71173E46C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59EFF88-E647-8A4D-98EF-2968AFF7F0AF}"/>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A55B1FBF-1961-224F-B313-02DAA22B007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CD92332-03D4-4447-ACDE-114BAD0B0635}"/>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459514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376F4C-38CA-E34C-88E8-E842B73EFD9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C225CCB-D70C-9B4E-954B-28F1BA7B99C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2E7B19-5C70-894E-89F9-11E160A7C2D4}"/>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BB5EFC4B-CF8D-5046-A887-81433E10E62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354376D-0C66-1C41-805B-3529AE1B281D}"/>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1592945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CC0563F-A53B-114C-BBD0-296CEE2D423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1420B8E-4CCC-BB4B-9E32-E2765C54D95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0FF7A0A-418E-EE45-B965-674993610BB1}"/>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8E4E5F23-F1E7-C949-AAA1-E49B7B5021E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4924AE8-2660-9043-BE35-7818BE1F10C4}"/>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111925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8C015A-5070-6945-A76B-26A2EA636CB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582C9AB-B300-7141-A2DC-69A94AE0CD0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50D586D-9014-2B4C-AF3C-E77FA135F438}"/>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FCD36C9E-B8D7-7444-998B-3BA24EC38B3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2085D0D-923E-7C4D-A0C2-F04581B565A9}"/>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408463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9F8346-79FC-744C-B620-D14FA69DA64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1AD7A08-407C-3A4E-94F7-9D13F17E80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7393A65-F313-7444-AC16-1CD3969FF3BB}"/>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7B4007C1-054B-9E41-A97F-078C904EAFC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7AC7D7A-53B1-7E48-9EBF-9D8F782A2509}"/>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437704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86A6DD-4361-4042-951F-3672325F163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5528512-486C-3A49-9591-9ACD74DF08D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3CFE015-48D7-FC4C-A065-5F51AE4DA86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E6CA36F-BBFE-7F48-92A3-A069324FDD12}"/>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CAA93C5C-A98D-7B45-A1FB-BDCBC1B9E70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9E8AE4D-0DAE-554D-82DB-0EF0CC596DAC}"/>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377078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9CEB71-3A54-7E4F-B681-3D336913DEB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BEE5BEE-EA08-8346-8CC9-721E69D3E1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FEC86D6-EB1F-B840-A60D-3C7BD70709C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3D024E5-DEBF-0242-968E-46014C3835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FBFF97F-75A4-5441-AE66-1B4AB077326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ABA4765-65F5-9C4F-A972-64467CA973A5}"/>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8" name="Espace réservé du pied de page 7">
            <a:extLst>
              <a:ext uri="{FF2B5EF4-FFF2-40B4-BE49-F238E27FC236}">
                <a16:creationId xmlns:a16="http://schemas.microsoft.com/office/drawing/2014/main" id="{70B62071-0037-D344-8C6A-A8DD8797071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005CD08-EF0C-2841-9869-F8C83237572E}"/>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707895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A64274-6BFF-C54D-BCB6-2D940AEA4D4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C3F9410-2A51-714E-BFCE-5360C6C49360}"/>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4" name="Espace réservé du pied de page 3">
            <a:extLst>
              <a:ext uri="{FF2B5EF4-FFF2-40B4-BE49-F238E27FC236}">
                <a16:creationId xmlns:a16="http://schemas.microsoft.com/office/drawing/2014/main" id="{E7D62979-E225-F44D-974F-CD8E4CE1008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A8B4E33-6550-D74F-ABCD-4214398CFC4D}"/>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4129301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FB2E8E9-4D0D-B14C-A57A-98D3BA75F7F5}"/>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3" name="Espace réservé du pied de page 2">
            <a:extLst>
              <a:ext uri="{FF2B5EF4-FFF2-40B4-BE49-F238E27FC236}">
                <a16:creationId xmlns:a16="http://schemas.microsoft.com/office/drawing/2014/main" id="{9FA2CB24-45AF-CD42-AF2A-77B5DBADC5D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026DB30-8B4D-F343-9099-7ADD15CC7AF0}"/>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979143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420BD2-1419-1E47-9924-378DCA3DDA9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81EDE11-6843-5640-8639-9486190559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E0B7381-43C7-C44B-83A0-352D1D9106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2B2D439-3257-554F-ADFD-84013AC8F257}"/>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7827F6EB-82EE-F64D-A569-ED369E54A71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CB27E96-F1FA-BB41-B775-DA7EA880B812}"/>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969722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E33EE1-6872-E449-9E97-CB91582A906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7B0768E-5AE6-0745-BAB8-63AD230D85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BBC01C0-8F4D-754E-856B-F939B6F707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6E701D6-DBF7-A640-AAD6-A15CB1AD6466}"/>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FDDC883C-B3A2-7844-A6B1-3EF4AE155EB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CE3374D-A034-9145-B0F9-BA3FAF7A0C62}"/>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1810751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8C124C4-1356-324B-9A92-F3C8084290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F40F4D5-4298-4F4D-B80B-00CC504020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F1B7628-1616-AF41-834C-96F9CE24E9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02386AB4-591C-D24A-B976-A899AD2907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BA3F5C2-82DB-684F-B396-BB620E63A0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5DC5F-68E0-D145-B2B4-A3ECAD543859}" type="slidenum">
              <a:rPr lang="fr-FR" smtClean="0"/>
              <a:t>‹N°›</a:t>
            </a:fld>
            <a:endParaRPr lang="fr-FR"/>
          </a:p>
        </p:txBody>
      </p:sp>
    </p:spTree>
    <p:extLst>
      <p:ext uri="{BB962C8B-B14F-4D97-AF65-F5344CB8AC3E}">
        <p14:creationId xmlns:p14="http://schemas.microsoft.com/office/powerpoint/2010/main" val="4097189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neurosup.f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F15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ZoneTexte 6">
            <a:extLst>
              <a:ext uri="{FF2B5EF4-FFF2-40B4-BE49-F238E27FC236}">
                <a16:creationId xmlns:a16="http://schemas.microsoft.com/office/drawing/2014/main" id="{9BF8E714-51C1-9740-AAA5-C7FEFD4A7E57}"/>
              </a:ext>
            </a:extLst>
          </p:cNvPr>
          <p:cNvSpPr txBox="1"/>
          <p:nvPr/>
        </p:nvSpPr>
        <p:spPr>
          <a:xfrm>
            <a:off x="477012" y="6507725"/>
            <a:ext cx="1412951" cy="276999"/>
          </a:xfrm>
          <a:prstGeom prst="rect">
            <a:avLst/>
          </a:prstGeom>
          <a:noFill/>
        </p:spPr>
        <p:txBody>
          <a:bodyPr wrap="square">
            <a:spAutoFit/>
          </a:bodyPr>
          <a:lstStyle/>
          <a:p>
            <a:pPr algn="just"/>
            <a:r>
              <a:rPr lang="fr-FR" sz="1200" b="1" dirty="0">
                <a:solidFill>
                  <a:schemeClr val="bg1"/>
                </a:solidFill>
                <a:hlinkClick r:id="rId3">
                  <a:extLst>
                    <a:ext uri="{A12FA001-AC4F-418D-AE19-62706E023703}">
                      <ahyp:hlinkClr xmlns:ahyp="http://schemas.microsoft.com/office/drawing/2018/hyperlinkcolor" val="tx"/>
                    </a:ext>
                  </a:extLst>
                </a:hlinkClick>
              </a:rPr>
              <a:t>www.neurosup.fr</a:t>
            </a:r>
            <a:endParaRPr lang="fr-FR" sz="1200" dirty="0">
              <a:solidFill>
                <a:schemeClr val="bg1"/>
              </a:solidFill>
              <a:effectLst/>
            </a:endParaRPr>
          </a:p>
        </p:txBody>
      </p:sp>
      <p:sp>
        <p:nvSpPr>
          <p:cNvPr id="5" name="Text Box 1">
            <a:extLst>
              <a:ext uri="{FF2B5EF4-FFF2-40B4-BE49-F238E27FC236}">
                <a16:creationId xmlns:a16="http://schemas.microsoft.com/office/drawing/2014/main" id="{2AD5D894-1F18-AD45-8C5F-00B87E54F09D}"/>
              </a:ext>
            </a:extLst>
          </p:cNvPr>
          <p:cNvSpPr txBox="1">
            <a:spLocks noChangeArrowheads="1"/>
          </p:cNvSpPr>
          <p:nvPr/>
        </p:nvSpPr>
        <p:spPr bwMode="auto">
          <a:xfrm>
            <a:off x="2461563" y="2171771"/>
            <a:ext cx="7732800" cy="481010"/>
          </a:xfrm>
          <a:prstGeom prst="rect">
            <a:avLst/>
          </a:prstGeom>
          <a:noFill/>
          <a:ln w="9525">
            <a:noFill/>
            <a:round/>
            <a:headEnd/>
            <a:tailEnd/>
          </a:ln>
        </p:spPr>
        <p:txBody>
          <a:bodyPr lIns="0" tIns="6171" rIns="0" bIns="0" anchor="ctr">
            <a:prstTxWarp prst="textNoShape">
              <a:avLst/>
            </a:prstTxWarp>
          </a:bodyPr>
          <a:lstStyle/>
          <a:p>
            <a:pPr algn="just">
              <a:lnSpc>
                <a:spcPct val="97000"/>
              </a:lnSpc>
              <a:tabLst>
                <a:tab pos="656650" algn="l"/>
                <a:tab pos="1313299" algn="l"/>
                <a:tab pos="1969949" algn="l"/>
                <a:tab pos="2626599" algn="l"/>
                <a:tab pos="3283248" algn="l"/>
                <a:tab pos="3939898" algn="l"/>
                <a:tab pos="4596548" algn="l"/>
                <a:tab pos="5253198" algn="l"/>
                <a:tab pos="5909847" algn="l"/>
                <a:tab pos="6566497" algn="l"/>
                <a:tab pos="7223147" algn="l"/>
              </a:tabLst>
            </a:pPr>
            <a:r>
              <a:rPr lang="fr-FR" sz="1600" dirty="0">
                <a:solidFill>
                  <a:srgbClr val="000000"/>
                </a:solidFill>
                <a:latin typeface="Trebuchet MS" pitchFamily="-105" charset="0"/>
              </a:rPr>
              <a:t>1. l’attention sélective est la plus coûteuse des attentions.</a:t>
            </a:r>
          </a:p>
        </p:txBody>
      </p:sp>
      <p:sp>
        <p:nvSpPr>
          <p:cNvPr id="9" name="Text Box 7">
            <a:extLst>
              <a:ext uri="{FF2B5EF4-FFF2-40B4-BE49-F238E27FC236}">
                <a16:creationId xmlns:a16="http://schemas.microsoft.com/office/drawing/2014/main" id="{BBD57770-11BE-6D42-A2DA-31853904F077}"/>
              </a:ext>
            </a:extLst>
          </p:cNvPr>
          <p:cNvSpPr txBox="1">
            <a:spLocks noChangeArrowheads="1"/>
          </p:cNvSpPr>
          <p:nvPr/>
        </p:nvSpPr>
        <p:spPr bwMode="auto">
          <a:xfrm>
            <a:off x="5317035" y="666299"/>
            <a:ext cx="2995200" cy="300992"/>
          </a:xfrm>
          <a:prstGeom prst="rect">
            <a:avLst/>
          </a:prstGeom>
          <a:noFill/>
          <a:ln w="9525">
            <a:noFill/>
            <a:round/>
            <a:headEnd/>
            <a:tailEnd/>
          </a:ln>
        </p:spPr>
        <p:txBody>
          <a:bodyPr lIns="0" tIns="6858" rIns="0" bIns="0" anchor="ctr">
            <a:prstTxWarp prst="textNoShape">
              <a:avLst/>
            </a:prstTxWarp>
          </a:bodyPr>
          <a:lstStyle/>
          <a:p>
            <a:pPr algn="just">
              <a:lnSpc>
                <a:spcPct val="97000"/>
              </a:lnSpc>
              <a:tabLst>
                <a:tab pos="656650" algn="l"/>
                <a:tab pos="1313299" algn="l"/>
                <a:tab pos="1969949" algn="l"/>
                <a:tab pos="2626599" algn="l"/>
              </a:tabLst>
            </a:pPr>
            <a:r>
              <a:rPr lang="fr-FR">
                <a:solidFill>
                  <a:srgbClr val="0000FF"/>
                </a:solidFill>
                <a:latin typeface="Trebuchet MS" pitchFamily="-105" charset="0"/>
              </a:rPr>
              <a:t>Répondre par VRAI ou FAUX :</a:t>
            </a:r>
          </a:p>
        </p:txBody>
      </p:sp>
      <p:sp>
        <p:nvSpPr>
          <p:cNvPr id="10" name="Text Box 8">
            <a:extLst>
              <a:ext uri="{FF2B5EF4-FFF2-40B4-BE49-F238E27FC236}">
                <a16:creationId xmlns:a16="http://schemas.microsoft.com/office/drawing/2014/main" id="{1E429402-D31F-DA4F-9D26-37B1BD35916B}"/>
              </a:ext>
            </a:extLst>
          </p:cNvPr>
          <p:cNvSpPr txBox="1">
            <a:spLocks noChangeArrowheads="1"/>
          </p:cNvSpPr>
          <p:nvPr/>
        </p:nvSpPr>
        <p:spPr bwMode="auto">
          <a:xfrm>
            <a:off x="10679794" y="2112186"/>
            <a:ext cx="639360" cy="398922"/>
          </a:xfrm>
          <a:prstGeom prst="rect">
            <a:avLst/>
          </a:prstGeom>
          <a:noFill/>
          <a:ln w="9525">
            <a:noFill/>
            <a:round/>
            <a:headEnd/>
            <a:tailEnd/>
          </a:ln>
        </p:spPr>
        <p:txBody>
          <a:bodyPr lIns="0" tIns="9144" rIns="0" bIns="0" anchor="ctr">
            <a:prstTxWarp prst="textNoShape">
              <a:avLst/>
            </a:prstTxWarp>
          </a:bodyPr>
          <a:lstStyle/>
          <a:p>
            <a:pPr algn="just"/>
            <a:r>
              <a:rPr lang="fr-FR" dirty="0">
                <a:solidFill>
                  <a:srgbClr val="2323DC"/>
                </a:solidFill>
              </a:rPr>
              <a:t>Faux</a:t>
            </a:r>
          </a:p>
        </p:txBody>
      </p:sp>
      <p:sp>
        <p:nvSpPr>
          <p:cNvPr id="15" name="Text Box 3">
            <a:extLst>
              <a:ext uri="{FF2B5EF4-FFF2-40B4-BE49-F238E27FC236}">
                <a16:creationId xmlns:a16="http://schemas.microsoft.com/office/drawing/2014/main" id="{B041DB80-DE1A-2547-83DA-1B68738FB5CB}"/>
              </a:ext>
            </a:extLst>
          </p:cNvPr>
          <p:cNvSpPr txBox="1">
            <a:spLocks noChangeArrowheads="1"/>
          </p:cNvSpPr>
          <p:nvPr/>
        </p:nvSpPr>
        <p:spPr bwMode="auto">
          <a:xfrm>
            <a:off x="2461563" y="2990665"/>
            <a:ext cx="7640640" cy="871291"/>
          </a:xfrm>
          <a:prstGeom prst="rect">
            <a:avLst/>
          </a:prstGeom>
          <a:noFill/>
          <a:ln w="9525">
            <a:noFill/>
            <a:round/>
            <a:headEnd/>
            <a:tailEnd/>
          </a:ln>
        </p:spPr>
        <p:txBody>
          <a:bodyPr lIns="0" tIns="9144" rIns="0" bIns="0" anchor="ctr">
            <a:prstTxWarp prst="textNoShape">
              <a:avLst/>
            </a:prstTxWarp>
          </a:bodyPr>
          <a:lstStyle/>
          <a:p>
            <a:pPr algn="just">
              <a:tabLst>
                <a:tab pos="656650" algn="l"/>
                <a:tab pos="1313299" algn="l"/>
                <a:tab pos="1969949" algn="l"/>
                <a:tab pos="2626599" algn="l"/>
                <a:tab pos="3283248" algn="l"/>
                <a:tab pos="3939898" algn="l"/>
                <a:tab pos="4596548" algn="l"/>
                <a:tab pos="5253198" algn="l"/>
                <a:tab pos="5909847" algn="l"/>
                <a:tab pos="6566497" algn="l"/>
                <a:tab pos="7223147" algn="l"/>
              </a:tabLst>
            </a:pPr>
            <a:r>
              <a:rPr lang="fr-FR" dirty="0">
                <a:solidFill>
                  <a:srgbClr val="000000"/>
                </a:solidFill>
              </a:rPr>
              <a:t>2. quand le cerveau a choisi sa cible d’attention, on ne voit plus rien du reste des informations.</a:t>
            </a:r>
          </a:p>
        </p:txBody>
      </p:sp>
      <p:sp>
        <p:nvSpPr>
          <p:cNvPr id="16" name="Text Box 10">
            <a:extLst>
              <a:ext uri="{FF2B5EF4-FFF2-40B4-BE49-F238E27FC236}">
                <a16:creationId xmlns:a16="http://schemas.microsoft.com/office/drawing/2014/main" id="{714F5CE6-4A81-7C43-ADCD-7136CDF08B33}"/>
              </a:ext>
            </a:extLst>
          </p:cNvPr>
          <p:cNvSpPr txBox="1">
            <a:spLocks noChangeArrowheads="1"/>
          </p:cNvSpPr>
          <p:nvPr/>
        </p:nvSpPr>
        <p:spPr bwMode="auto">
          <a:xfrm>
            <a:off x="10677575" y="3106216"/>
            <a:ext cx="740160" cy="332675"/>
          </a:xfrm>
          <a:prstGeom prst="rect">
            <a:avLst/>
          </a:prstGeom>
          <a:noFill/>
          <a:ln w="9525">
            <a:noFill/>
            <a:round/>
            <a:headEnd/>
            <a:tailEnd/>
          </a:ln>
        </p:spPr>
        <p:txBody>
          <a:bodyPr lIns="0" tIns="9144" rIns="0" bIns="0" anchor="ctr">
            <a:prstTxWarp prst="textNoShape">
              <a:avLst/>
            </a:prstTxWarp>
          </a:bodyPr>
          <a:lstStyle/>
          <a:p>
            <a:pPr algn="just">
              <a:tabLst>
                <a:tab pos="656650" algn="l"/>
              </a:tabLst>
            </a:pPr>
            <a:r>
              <a:rPr lang="fr-FR" dirty="0">
                <a:solidFill>
                  <a:srgbClr val="2323DC"/>
                </a:solidFill>
              </a:rPr>
              <a:t>Faux</a:t>
            </a:r>
          </a:p>
        </p:txBody>
      </p:sp>
      <p:sp>
        <p:nvSpPr>
          <p:cNvPr id="17" name="Text Box 3">
            <a:extLst>
              <a:ext uri="{FF2B5EF4-FFF2-40B4-BE49-F238E27FC236}">
                <a16:creationId xmlns:a16="http://schemas.microsoft.com/office/drawing/2014/main" id="{57C57546-5714-1C45-B487-BFA0DF3D576C}"/>
              </a:ext>
            </a:extLst>
          </p:cNvPr>
          <p:cNvSpPr txBox="1">
            <a:spLocks noChangeArrowheads="1"/>
          </p:cNvSpPr>
          <p:nvPr/>
        </p:nvSpPr>
        <p:spPr bwMode="auto">
          <a:xfrm>
            <a:off x="2487483" y="3989168"/>
            <a:ext cx="7640640" cy="871291"/>
          </a:xfrm>
          <a:prstGeom prst="rect">
            <a:avLst/>
          </a:prstGeom>
          <a:noFill/>
          <a:ln w="9525">
            <a:noFill/>
            <a:round/>
            <a:headEnd/>
            <a:tailEnd/>
          </a:ln>
        </p:spPr>
        <p:txBody>
          <a:bodyPr lIns="0" tIns="9144" rIns="0" bIns="0" anchor="ctr">
            <a:prstTxWarp prst="textNoShape">
              <a:avLst/>
            </a:prstTxWarp>
          </a:bodyPr>
          <a:lstStyle/>
          <a:p>
            <a:pPr algn="just">
              <a:tabLst>
                <a:tab pos="656650" algn="l"/>
                <a:tab pos="1313299" algn="l"/>
                <a:tab pos="1969949" algn="l"/>
                <a:tab pos="2626599" algn="l"/>
                <a:tab pos="3283248" algn="l"/>
                <a:tab pos="3939898" algn="l"/>
                <a:tab pos="4596548" algn="l"/>
                <a:tab pos="5253198" algn="l"/>
                <a:tab pos="5909847" algn="l"/>
                <a:tab pos="6566497" algn="l"/>
                <a:tab pos="7223147" algn="l"/>
              </a:tabLst>
            </a:pPr>
            <a:r>
              <a:rPr lang="fr-FR" dirty="0">
                <a:solidFill>
                  <a:srgbClr val="000000"/>
                </a:solidFill>
              </a:rPr>
              <a:t>3. quand la consigne n’a pas été entendue, le cerveau se met par défaut en attention partagée.</a:t>
            </a:r>
          </a:p>
        </p:txBody>
      </p:sp>
      <p:sp>
        <p:nvSpPr>
          <p:cNvPr id="18" name="Text Box 10">
            <a:extLst>
              <a:ext uri="{FF2B5EF4-FFF2-40B4-BE49-F238E27FC236}">
                <a16:creationId xmlns:a16="http://schemas.microsoft.com/office/drawing/2014/main" id="{47831A75-2C3E-D645-9943-5235F506507C}"/>
              </a:ext>
            </a:extLst>
          </p:cNvPr>
          <p:cNvSpPr txBox="1">
            <a:spLocks noChangeArrowheads="1"/>
          </p:cNvSpPr>
          <p:nvPr/>
        </p:nvSpPr>
        <p:spPr bwMode="auto">
          <a:xfrm>
            <a:off x="10677575" y="4116493"/>
            <a:ext cx="740160" cy="332675"/>
          </a:xfrm>
          <a:prstGeom prst="rect">
            <a:avLst/>
          </a:prstGeom>
          <a:noFill/>
          <a:ln w="9525">
            <a:noFill/>
            <a:round/>
            <a:headEnd/>
            <a:tailEnd/>
          </a:ln>
        </p:spPr>
        <p:txBody>
          <a:bodyPr lIns="0" tIns="9144" rIns="0" bIns="0" anchor="ctr">
            <a:prstTxWarp prst="textNoShape">
              <a:avLst/>
            </a:prstTxWarp>
          </a:bodyPr>
          <a:lstStyle/>
          <a:p>
            <a:pPr algn="just">
              <a:tabLst>
                <a:tab pos="656650" algn="l"/>
              </a:tabLst>
            </a:pPr>
            <a:r>
              <a:rPr lang="fr-FR" dirty="0">
                <a:solidFill>
                  <a:srgbClr val="2323DC"/>
                </a:solidFill>
              </a:rPr>
              <a:t>Vrai</a:t>
            </a:r>
          </a:p>
        </p:txBody>
      </p:sp>
      <p:pic>
        <p:nvPicPr>
          <p:cNvPr id="19" name="Image 18" descr="cartons verts et rouges.jpg">
            <a:extLst>
              <a:ext uri="{FF2B5EF4-FFF2-40B4-BE49-F238E27FC236}">
                <a16:creationId xmlns:a16="http://schemas.microsoft.com/office/drawing/2014/main" id="{C44BED9C-F7A4-F840-9A67-C91825867ED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7012" y="480060"/>
            <a:ext cx="1575232" cy="1086030"/>
          </a:xfrm>
          <a:prstGeom prst="rect">
            <a:avLst/>
          </a:prstGeom>
        </p:spPr>
      </p:pic>
    </p:spTree>
    <p:extLst>
      <p:ext uri="{BB962C8B-B14F-4D97-AF65-F5344CB8AC3E}">
        <p14:creationId xmlns:p14="http://schemas.microsoft.com/office/powerpoint/2010/main" val="1420592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additive="repl">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additive="repl">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additive="repl">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additive="repl">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fill="hold" nodeType="clickEffect">
                                  <p:stCondLst>
                                    <p:cond delay="0"/>
                                  </p:stCondLst>
                                  <p:childTnLst>
                                    <p:set>
                                      <p:cBhvr additive="repl">
                                        <p:cTn id="2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68961</TotalTime>
  <Words>182</Words>
  <Application>Microsoft Macintosh PowerPoint</Application>
  <PresentationFormat>Grand écran</PresentationFormat>
  <Paragraphs>12</Paragraphs>
  <Slides>1</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Trebuchet MS</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eric gaspar</dc:creator>
  <cp:lastModifiedBy>eric gaspar</cp:lastModifiedBy>
  <cp:revision>1146</cp:revision>
  <cp:lastPrinted>2024-01-23T20:14:52Z</cp:lastPrinted>
  <dcterms:created xsi:type="dcterms:W3CDTF">2022-06-30T14:49:42Z</dcterms:created>
  <dcterms:modified xsi:type="dcterms:W3CDTF">2026-04-24T06:13:26Z</dcterms:modified>
</cp:coreProperties>
</file>