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348" r:id="rId2"/>
  </p:sldIdLst>
  <p:sldSz cx="12192000" cy="6858000"/>
  <p:notesSz cx="6858000" cy="9144000"/>
  <p:custShowLst>
    <p:custShow name="Diaporama personnalisé 1" id="0">
      <p:sldLst>
        <p:sld r:id="rId2"/>
      </p:sldLst>
    </p:custShow>
    <p:custShow name="Copie de Diaporama personnalisé 1" id="1">
      <p:sldLst>
        <p:sld r:id="rId2"/>
      </p:sldLst>
    </p:custShow>
  </p:custShow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432FF"/>
    <a:srgbClr val="B916FF"/>
    <a:srgbClr val="FF3B00"/>
    <a:srgbClr val="CF00FF"/>
    <a:srgbClr val="002CFF"/>
    <a:srgbClr val="00FF4E"/>
    <a:srgbClr val="7269FC"/>
    <a:srgbClr val="4C7EFB"/>
    <a:srgbClr val="0096FD"/>
    <a:srgbClr val="002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875"/>
    <p:restoredTop sz="92208"/>
  </p:normalViewPr>
  <p:slideViewPr>
    <p:cSldViewPr snapToGrid="0" snapToObjects="1">
      <p:cViewPr varScale="1">
        <p:scale>
          <a:sx n="103" d="100"/>
          <a:sy n="103" d="100"/>
        </p:scale>
        <p:origin x="528" y="34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80" d="100"/>
        <a:sy n="8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91" d="100"/>
          <a:sy n="91" d="100"/>
        </p:scale>
        <p:origin x="3592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EE5566-CEB6-6D47-9B80-AC1F44CC5AD2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390AC0-DFC8-EA48-B7C5-59D5B90E1B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4535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 algn="just">
              <a:buAutoNum type="arabicPeriod"/>
            </a:pPr>
            <a:r>
              <a:rPr lang="fr-FR" dirty="0"/>
              <a:t>Toutes les « billes » qui vont être fournies durant cette formation concernant la mémorisation. A destination des formateurs et/ou des étudiants.</a:t>
            </a:r>
          </a:p>
          <a:p>
            <a:pPr marL="228600" indent="-228600" algn="just">
              <a:buAutoNum type="arabicPeriod"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390AC0-DFC8-EA48-B7C5-59D5B90E1B5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92761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557895-DCAC-5947-83E8-FFA9665BE5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04DB62D-C055-0E47-B3AB-B71173E46C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9EFF88-E647-8A4D-98EF-2968AFF7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55B1FBF-1961-224F-B313-02DAA22B0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D92332-03D4-4447-ACDE-114BAD0B0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9514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376F4C-38CA-E34C-88E8-E842B73EF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C225CCB-D70C-9B4E-954B-28F1BA7B99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12E7B19-5C70-894E-89F9-11E160A7C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B5EFC4B-CF8D-5046-A887-81433E10E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54376D-0C66-1C41-805B-3529AE1B2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2945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CC0563F-A53B-114C-BBD0-296CEE2D42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1420B8E-4CCC-BB4B-9E32-E2765C54D9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FF7A0A-418E-EE45-B965-674993610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4E5F23-F1E7-C949-AAA1-E49B7B502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924AE8-2660-9043-BE35-7818BE1F1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1925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8C015A-5070-6945-A76B-26A2EA636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82C9AB-B300-7141-A2DC-69A94AE0C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0D586D-9014-2B4C-AF3C-E77FA135F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D36C9E-B8D7-7444-998B-3BA24EC38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085D0D-923E-7C4D-A0C2-F04581B56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8463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9F8346-79FC-744C-B620-D14FA69DA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1AD7A08-407C-3A4E-94F7-9D13F17E80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393A65-F313-7444-AC16-1CD3969FF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4007C1-054B-9E41-A97F-078C904EA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AC7D7A-53B1-7E48-9EBF-9D8F782A2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7704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86A6DD-4361-4042-951F-3672325F1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528512-486C-3A49-9591-9ACD74DF08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3CFE015-48D7-FC4C-A065-5F51AE4DA8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E6CA36F-BBFE-7F48-92A3-A069324FD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AA93C5C-A98D-7B45-A1FB-BDCBC1B9E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9E8AE4D-0DAE-554D-82DB-0EF0CC596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7078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9CEB71-3A54-7E4F-B681-3D336913D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BEE5BEE-EA08-8346-8CC9-721E69D3E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FEC86D6-EB1F-B840-A60D-3C7BD70709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3D024E5-DEBF-0242-968E-46014C3835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FBFF97F-75A4-5441-AE66-1B4AB0773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ABA4765-65F5-9C4F-A972-64467CA97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0B62071-0037-D344-8C6A-A8DD87970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005CD08-EF0C-2841-9869-F8C832375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7895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A64274-6BFF-C54D-BCB6-2D940AEA4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C3F9410-2A51-714E-BFCE-5360C6C49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7D62979-E225-F44D-974F-CD8E4CE10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A8B4E33-6550-D74F-ABCD-4214398CF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301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FB2E8E9-4D0D-B14C-A57A-98D3BA75F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FA2CB24-45AF-CD42-AF2A-77B5DBADC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026DB30-8B4D-F343-9099-7ADD15CC7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9143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420BD2-1419-1E47-9924-378DCA3DD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1EDE11-6843-5640-8639-948619055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E0B7381-43C7-C44B-83A0-352D1D9106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B2D439-3257-554F-ADFD-84013AC8F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827F6EB-82EE-F64D-A569-ED369E54A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CB27E96-F1FA-BB41-B775-DA7EA880B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9722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E33EE1-6872-E449-9E97-CB91582A9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7B0768E-5AE6-0745-BAB8-63AD230D85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BBC01C0-8F4D-754E-856B-F939B6F707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E701D6-DBF7-A640-AAD6-A15CB1AD6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DDC883C-B3A2-7844-A6B1-3EF4AE155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CE3374D-A034-9145-B0F9-BA3FAF7A0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0751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8C124C4-1356-324B-9A92-F3C808429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F40F4D5-4298-4F4D-B80B-00CC504020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1B7628-1616-AF41-834C-96F9CE24E9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386AB4-591C-D24A-B976-A899AD2907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A3F5C2-82DB-684F-B396-BB620E63A0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7189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eurosup.fr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F15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BF8E714-51C1-9740-AAA5-C7FEFD4A7E57}"/>
              </a:ext>
            </a:extLst>
          </p:cNvPr>
          <p:cNvSpPr txBox="1"/>
          <p:nvPr/>
        </p:nvSpPr>
        <p:spPr>
          <a:xfrm>
            <a:off x="477012" y="6507725"/>
            <a:ext cx="141295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200" b="1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www.neurosup.fr</a:t>
            </a:r>
            <a:endParaRPr lang="fr-FR" sz="1200" dirty="0">
              <a:solidFill>
                <a:schemeClr val="bg1"/>
              </a:solidFill>
              <a:effectLst/>
            </a:endParaRPr>
          </a:p>
        </p:txBody>
      </p:sp>
      <p:pic>
        <p:nvPicPr>
          <p:cNvPr id="5" name="Image 4" descr="Une image contenant Graphique, vert, Caractère coloré, graphisme&#10;&#10;Description générée automatiquement">
            <a:extLst>
              <a:ext uri="{FF2B5EF4-FFF2-40B4-BE49-F238E27FC236}">
                <a16:creationId xmlns:a16="http://schemas.microsoft.com/office/drawing/2014/main" id="{561A4E43-0D63-B54C-868E-D107DA7B8ED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800000">
            <a:off x="419455" y="463533"/>
            <a:ext cx="1298446" cy="1290853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39FA8D37-EA72-6140-9EFA-A6DA83F07E56}"/>
              </a:ext>
            </a:extLst>
          </p:cNvPr>
          <p:cNvSpPr txBox="1"/>
          <p:nvPr/>
        </p:nvSpPr>
        <p:spPr>
          <a:xfrm>
            <a:off x="419454" y="785794"/>
            <a:ext cx="1240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>
                <a:solidFill>
                  <a:schemeClr val="bg1"/>
                </a:solidFill>
              </a:rPr>
              <a:t>La</a:t>
            </a:r>
          </a:p>
          <a:p>
            <a:pPr algn="ctr"/>
            <a:r>
              <a:rPr lang="fr-FR" sz="1200" b="1" dirty="0">
                <a:solidFill>
                  <a:schemeClr val="bg1"/>
                </a:solidFill>
              </a:rPr>
              <a:t>consolidation des souvenirs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FF321243-DE9A-3C41-9F8C-5EE9702CB1D2}"/>
              </a:ext>
            </a:extLst>
          </p:cNvPr>
          <p:cNvSpPr txBox="1"/>
          <p:nvPr/>
        </p:nvSpPr>
        <p:spPr>
          <a:xfrm>
            <a:off x="-389659" y="437069"/>
            <a:ext cx="117149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/>
              <a:t>Bille 30 : dédier des moments de mémorisation dans le cours (EXPLICITEMENT destinés à cela, aux yeux des élèves) </a:t>
            </a:r>
            <a:endParaRPr lang="fr-FR" sz="1200" i="1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FA75D6F-C7D6-554F-8E24-93E40A57C71E}"/>
              </a:ext>
            </a:extLst>
          </p:cNvPr>
          <p:cNvSpPr txBox="1"/>
          <p:nvPr/>
        </p:nvSpPr>
        <p:spPr>
          <a:xfrm>
            <a:off x="-185019" y="710981"/>
            <a:ext cx="117149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/>
              <a:t>Bille 31 : AVANT de parler, avertir les élèves du caractère « utile » de ce que l’on va dire, et de son caractère « imminent »</a:t>
            </a:r>
            <a:endParaRPr lang="fr-FR" sz="1200" i="1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217EC167-B295-3C45-8EEC-9E1124B0B3A0}"/>
              </a:ext>
            </a:extLst>
          </p:cNvPr>
          <p:cNvSpPr txBox="1"/>
          <p:nvPr/>
        </p:nvSpPr>
        <p:spPr>
          <a:xfrm>
            <a:off x="-946846" y="932976"/>
            <a:ext cx="117149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/>
              <a:t>Bille 32 : leurrer la mémoire de travail en lui faisant croire qu’il y a moins d’informations à traiter </a:t>
            </a:r>
            <a:endParaRPr lang="fr-FR" sz="1200" i="1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FBC9236F-1681-F04F-8EC9-A98679BBE3DB}"/>
              </a:ext>
            </a:extLst>
          </p:cNvPr>
          <p:cNvSpPr txBox="1"/>
          <p:nvPr/>
        </p:nvSpPr>
        <p:spPr>
          <a:xfrm>
            <a:off x="1087049" y="1224933"/>
            <a:ext cx="71069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/>
              <a:t>Bille 33 : regrouper astucieusement les informations («  mais où est donc </a:t>
            </a:r>
            <a:r>
              <a:rPr lang="fr-FR" sz="1200" b="1" dirty="0" err="1"/>
              <a:t>Ornicar</a:t>
            </a:r>
            <a:r>
              <a:rPr lang="fr-FR" sz="1200" b="1" dirty="0"/>
              <a:t> ? », …)</a:t>
            </a:r>
            <a:endParaRPr lang="fr-FR" sz="1200" i="1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800DA5ED-AB78-A74B-8817-F6590B743ABA}"/>
              </a:ext>
            </a:extLst>
          </p:cNvPr>
          <p:cNvSpPr txBox="1"/>
          <p:nvPr/>
        </p:nvSpPr>
        <p:spPr>
          <a:xfrm>
            <a:off x="1230015" y="1478240"/>
            <a:ext cx="40710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/>
              <a:t>Bille 34 : en version « regroupement visuel » </a:t>
            </a:r>
            <a:endParaRPr lang="fr-FR" sz="1200" i="1" dirty="0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6757F30A-C780-5E44-A7B4-5CA3CC88C466}"/>
              </a:ext>
            </a:extLst>
          </p:cNvPr>
          <p:cNvSpPr txBox="1"/>
          <p:nvPr/>
        </p:nvSpPr>
        <p:spPr>
          <a:xfrm>
            <a:off x="1273318" y="1723553"/>
            <a:ext cx="48701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/>
              <a:t>Bille 35 : en version « regroupement par règle commune » </a:t>
            </a:r>
            <a:endParaRPr lang="fr-FR" sz="1200" i="1" dirty="0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6C32263D-24BD-3B4C-904F-61C7B739A4E2}"/>
              </a:ext>
            </a:extLst>
          </p:cNvPr>
          <p:cNvSpPr txBox="1"/>
          <p:nvPr/>
        </p:nvSpPr>
        <p:spPr>
          <a:xfrm>
            <a:off x="842901" y="1986003"/>
            <a:ext cx="61336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/>
              <a:t>Bille 36 : en version « regroupement par opérations communes »</a:t>
            </a:r>
            <a:endParaRPr lang="fr-FR" sz="1200" i="1" dirty="0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C3A58462-2184-ED4D-8F5C-0EC937A52DE0}"/>
              </a:ext>
            </a:extLst>
          </p:cNvPr>
          <p:cNvSpPr txBox="1"/>
          <p:nvPr/>
        </p:nvSpPr>
        <p:spPr>
          <a:xfrm>
            <a:off x="1348546" y="2267505"/>
            <a:ext cx="46740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/>
              <a:t>Bille 37 : version « regroupement grâce à des acronymes »</a:t>
            </a:r>
            <a:endParaRPr lang="fr-FR" sz="1200" i="1" dirty="0"/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7971E97A-277A-E142-95F1-B02AF8074FC1}"/>
              </a:ext>
            </a:extLst>
          </p:cNvPr>
          <p:cNvSpPr txBox="1"/>
          <p:nvPr/>
        </p:nvSpPr>
        <p:spPr>
          <a:xfrm>
            <a:off x="1183201" y="2548565"/>
            <a:ext cx="66738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/>
              <a:t>Bille 38 : entraîner les élèves à garder plus longtemps une info en mémoire de travail</a:t>
            </a:r>
            <a:endParaRPr lang="fr-FR" sz="1200" i="1" dirty="0"/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63D1B168-0CEA-DC47-A6B2-5587D534FFDF}"/>
              </a:ext>
            </a:extLst>
          </p:cNvPr>
          <p:cNvSpPr txBox="1"/>
          <p:nvPr/>
        </p:nvSpPr>
        <p:spPr>
          <a:xfrm>
            <a:off x="908280" y="2845573"/>
            <a:ext cx="89276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/>
              <a:t>Bille 39 :  proposer des DS portant majoritairement sur le dernier chapitre + minoritairement sur l’avant dernier</a:t>
            </a:r>
            <a:endParaRPr lang="fr-FR" sz="1200" i="1" dirty="0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21F9A230-EF40-3844-B160-F3EF3B189D3D}"/>
              </a:ext>
            </a:extLst>
          </p:cNvPr>
          <p:cNvSpPr txBox="1"/>
          <p:nvPr/>
        </p:nvSpPr>
        <p:spPr>
          <a:xfrm>
            <a:off x="387844" y="3114570"/>
            <a:ext cx="72130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/>
              <a:t>Bille 40 :  montrer aux élèves  comment on utilise des « </a:t>
            </a:r>
            <a:r>
              <a:rPr lang="fr-FR" sz="1200" b="1" dirty="0" err="1"/>
              <a:t>flashcards</a:t>
            </a:r>
            <a:r>
              <a:rPr lang="fr-FR" sz="1200" b="1" dirty="0"/>
              <a:t> »</a:t>
            </a:r>
            <a:endParaRPr lang="fr-FR" sz="1200" i="1" dirty="0"/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77532543-C4BD-CE45-84F0-8F6652B43CBB}"/>
              </a:ext>
            </a:extLst>
          </p:cNvPr>
          <p:cNvSpPr txBox="1"/>
          <p:nvPr/>
        </p:nvSpPr>
        <p:spPr>
          <a:xfrm>
            <a:off x="285984" y="3404515"/>
            <a:ext cx="70781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/>
              <a:t>Bille 41 : montrer aux élèves la force des indices récupérateurs</a:t>
            </a:r>
            <a:endParaRPr lang="fr-FR" sz="1200" i="1" dirty="0"/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74D89F95-3C7F-FC4C-B75B-7B314102823F}"/>
              </a:ext>
            </a:extLst>
          </p:cNvPr>
          <p:cNvSpPr txBox="1"/>
          <p:nvPr/>
        </p:nvSpPr>
        <p:spPr>
          <a:xfrm>
            <a:off x="936129" y="3694195"/>
            <a:ext cx="51598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/>
              <a:t>Bille 42 : montrer aux élèves ce qu’est un </a:t>
            </a:r>
            <a:r>
              <a:rPr lang="fr-FR" sz="1200" b="1" dirty="0" err="1"/>
              <a:t>sketchnote</a:t>
            </a:r>
            <a:endParaRPr lang="fr-FR" sz="1200" i="1" dirty="0"/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8147E4D7-1D27-6545-97D6-8F6318E8DF21}"/>
              </a:ext>
            </a:extLst>
          </p:cNvPr>
          <p:cNvSpPr txBox="1"/>
          <p:nvPr/>
        </p:nvSpPr>
        <p:spPr>
          <a:xfrm>
            <a:off x="-2104211" y="4013749"/>
            <a:ext cx="117149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/>
              <a:t>Bille 43 : valoriser leur engagement en utilisant le </a:t>
            </a:r>
            <a:r>
              <a:rPr lang="fr-FR" sz="1200" b="1" dirty="0" err="1"/>
              <a:t>skechnote</a:t>
            </a:r>
            <a:endParaRPr lang="fr-FR" sz="1200" i="1" dirty="0"/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A016FCA2-73D1-C846-96DE-BA44E0CFBE4D}"/>
              </a:ext>
            </a:extLst>
          </p:cNvPr>
          <p:cNvSpPr txBox="1"/>
          <p:nvPr/>
        </p:nvSpPr>
        <p:spPr>
          <a:xfrm>
            <a:off x="-794430" y="4301952"/>
            <a:ext cx="117149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>
                <a:latin typeface="Trebuchet MS" panose="020B0703020202090204" pitchFamily="34" charset="0"/>
              </a:rPr>
              <a:t>Bille 44 : </a:t>
            </a:r>
            <a:r>
              <a:rPr lang="fr-FR" sz="1200" b="1" dirty="0"/>
              <a:t>montrer</a:t>
            </a:r>
            <a:r>
              <a:rPr lang="fr-FR" sz="1200" b="1" dirty="0">
                <a:latin typeface="Trebuchet MS" panose="020B0703020202090204" pitchFamily="34" charset="0"/>
              </a:rPr>
              <a:t> aux élèves la méthode pour construire un </a:t>
            </a:r>
            <a:r>
              <a:rPr lang="fr-FR" sz="1200" b="1" dirty="0" err="1">
                <a:latin typeface="Trebuchet MS" panose="020B0703020202090204" pitchFamily="34" charset="0"/>
              </a:rPr>
              <a:t>sketchnote</a:t>
            </a:r>
            <a:r>
              <a:rPr lang="fr-FR" sz="1200" b="1" dirty="0">
                <a:latin typeface="Trebuchet MS" panose="020B0703020202090204" pitchFamily="34" charset="0"/>
              </a:rPr>
              <a:t> à partir d’un texte</a:t>
            </a:r>
            <a:endParaRPr lang="fr-FR" sz="1200" i="1" dirty="0">
              <a:latin typeface="Trebuchet MS" panose="020B0703020202090204" pitchFamily="34" charset="0"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148E28C8-2734-7045-83F2-659ADE184D01}"/>
              </a:ext>
            </a:extLst>
          </p:cNvPr>
          <p:cNvSpPr txBox="1"/>
          <p:nvPr/>
        </p:nvSpPr>
        <p:spPr>
          <a:xfrm>
            <a:off x="-1762981" y="4594641"/>
            <a:ext cx="117149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/>
              <a:t>Bille 45 : débloquer ceux qui diront « mais moi je ne sais pas dessiner »</a:t>
            </a:r>
            <a:endParaRPr lang="fr-FR" sz="1200" i="1" dirty="0"/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F6DD9005-4D6B-3C40-B5BE-C3B33811724C}"/>
              </a:ext>
            </a:extLst>
          </p:cNvPr>
          <p:cNvSpPr txBox="1"/>
          <p:nvPr/>
        </p:nvSpPr>
        <p:spPr>
          <a:xfrm>
            <a:off x="-545089" y="4822169"/>
            <a:ext cx="101304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/>
              <a:t>Bille 46 : garder la bonne idée de l’anecdote à condition de préciser aux élèves que …</a:t>
            </a:r>
            <a:endParaRPr lang="fr-FR" sz="1200" i="1" dirty="0"/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EF8689D4-908D-BD42-8D93-34A4B51547F2}"/>
              </a:ext>
            </a:extLst>
          </p:cNvPr>
          <p:cNvSpPr txBox="1"/>
          <p:nvPr/>
        </p:nvSpPr>
        <p:spPr>
          <a:xfrm>
            <a:off x="-963779" y="5095720"/>
            <a:ext cx="117149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/>
              <a:t>Bille 47 : demander aux élèves de ne pas ouvrir le cahier de cours en étape 1 une fois chez eux … </a:t>
            </a:r>
            <a:endParaRPr lang="fr-FR" sz="1200" i="1" dirty="0"/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61C43B0D-8649-1D41-9976-780FEA168085}"/>
              </a:ext>
            </a:extLst>
          </p:cNvPr>
          <p:cNvSpPr txBox="1"/>
          <p:nvPr/>
        </p:nvSpPr>
        <p:spPr>
          <a:xfrm>
            <a:off x="-2110280" y="5351700"/>
            <a:ext cx="117149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/>
              <a:t>Bille 48 : astuce pour retenir des dates (histoire,  français, …)</a:t>
            </a:r>
            <a:endParaRPr lang="fr-FR" sz="1200" i="1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2370E52-6C9D-F040-B4BE-F89F5E4FC335}"/>
              </a:ext>
            </a:extLst>
          </p:cNvPr>
          <p:cNvSpPr/>
          <p:nvPr/>
        </p:nvSpPr>
        <p:spPr>
          <a:xfrm>
            <a:off x="1749527" y="5584013"/>
            <a:ext cx="11714987" cy="2714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7000"/>
              </a:lnSpc>
              <a:defRPr/>
            </a:pPr>
            <a:r>
              <a:rPr lang="fr-FR" sz="1200" b="1" dirty="0"/>
              <a:t>Bille 49 pour les erreurs récurrentes : évoquer aux élèves ce qui existe aussi (même si ce ne sera pas vu ou approfondi cette année</a:t>
            </a:r>
            <a:endParaRPr lang="fr-FR" sz="1200" dirty="0">
              <a:solidFill>
                <a:schemeClr val="bg1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1111ED14-4C83-914B-927D-DC100EA9F767}"/>
              </a:ext>
            </a:extLst>
          </p:cNvPr>
          <p:cNvSpPr/>
          <p:nvPr/>
        </p:nvSpPr>
        <p:spPr>
          <a:xfrm>
            <a:off x="1749527" y="5829622"/>
            <a:ext cx="10934494" cy="2714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7000"/>
              </a:lnSpc>
              <a:defRPr/>
            </a:pPr>
            <a:r>
              <a:rPr lang="fr-FR" sz="1200" b="1" dirty="0"/>
              <a:t>Bille 50 : dans le cahier de cours, faire noter les exceptions à une règle, et les faire apprendre</a:t>
            </a:r>
            <a:endParaRPr lang="fr-FR" sz="1200" dirty="0"/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B67C6E86-649C-EB49-943C-A3626BCCFFE2}"/>
              </a:ext>
            </a:extLst>
          </p:cNvPr>
          <p:cNvSpPr txBox="1"/>
          <p:nvPr/>
        </p:nvSpPr>
        <p:spPr>
          <a:xfrm>
            <a:off x="-515006" y="6091933"/>
            <a:ext cx="104736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/>
              <a:t>Bille  51 : travailler les QCM officiels comportent toujours les erreurs récurrentes des élèves </a:t>
            </a:r>
            <a:endParaRPr lang="fr-FR" sz="1200" i="1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394EE6B1-6404-B44E-8430-95A3AF0C3EEE}"/>
              </a:ext>
            </a:extLst>
          </p:cNvPr>
          <p:cNvSpPr/>
          <p:nvPr/>
        </p:nvSpPr>
        <p:spPr>
          <a:xfrm>
            <a:off x="379490" y="76691"/>
            <a:ext cx="11237975" cy="360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7000"/>
              </a:lnSpc>
              <a:defRPr/>
            </a:pPr>
            <a:r>
              <a:rPr lang="fr-FR" b="1" dirty="0">
                <a:solidFill>
                  <a:schemeClr val="bg1"/>
                </a:solidFill>
              </a:rPr>
              <a:t>Les « billes » pour formateurs</a:t>
            </a:r>
            <a:endParaRPr lang="fr-FR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7860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69024</TotalTime>
  <Words>393</Words>
  <Application>Microsoft Macintosh PowerPoint</Application>
  <PresentationFormat>Grand écran</PresentationFormat>
  <Paragraphs>28</Paragraphs>
  <Slides>1</Slides>
  <Notes>1</Notes>
  <HiddenSlides>0</HiddenSlides>
  <MMClips>0</MMClips>
  <ScaleCrop>false</ScaleCrop>
  <HeadingPairs>
    <vt:vector size="8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  <vt:variant>
        <vt:lpstr>Diaporamas personnalisés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Trebuchet MS</vt:lpstr>
      <vt:lpstr>Thème Office</vt:lpstr>
      <vt:lpstr>Présentation PowerPoint</vt:lpstr>
      <vt:lpstr>Diaporama personnalisé 1</vt:lpstr>
      <vt:lpstr>Copie de Diaporama personnalisé 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eric gaspar</dc:creator>
  <cp:lastModifiedBy>eric gaspar</cp:lastModifiedBy>
  <cp:revision>1161</cp:revision>
  <cp:lastPrinted>2024-01-23T20:14:52Z</cp:lastPrinted>
  <dcterms:created xsi:type="dcterms:W3CDTF">2022-06-30T14:49:42Z</dcterms:created>
  <dcterms:modified xsi:type="dcterms:W3CDTF">2026-04-21T16:20:24Z</dcterms:modified>
</cp:coreProperties>
</file>