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394" r:id="rId2"/>
  </p:sldIdLst>
  <p:sldSz cx="12192000" cy="6858000"/>
  <p:notesSz cx="6858000" cy="9144000"/>
  <p:custShowLst>
    <p:custShow name="Diaporama personnalisé 1" id="0">
      <p:sldLst>
        <p:sld r:id="rId2"/>
      </p:sldLst>
    </p:custShow>
    <p:custShow name="Copie de Diaporama personnalisé 1" id="1">
      <p:sldLst>
        <p:sld r:id="rId2"/>
      </p:sldLst>
    </p:custShow>
  </p:custShowLst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432FF"/>
    <a:srgbClr val="B916FF"/>
    <a:srgbClr val="FF3B00"/>
    <a:srgbClr val="CF00FF"/>
    <a:srgbClr val="002CFF"/>
    <a:srgbClr val="00FF4E"/>
    <a:srgbClr val="7269FC"/>
    <a:srgbClr val="4C7EFB"/>
    <a:srgbClr val="0096FD"/>
    <a:srgbClr val="002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9875"/>
    <p:restoredTop sz="92208"/>
  </p:normalViewPr>
  <p:slideViewPr>
    <p:cSldViewPr snapToGrid="0" snapToObjects="1">
      <p:cViewPr varScale="1">
        <p:scale>
          <a:sx n="103" d="100"/>
          <a:sy n="103" d="100"/>
        </p:scale>
        <p:origin x="528" y="34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80" d="100"/>
        <a:sy n="8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napToObjects="1">
      <p:cViewPr varScale="1">
        <p:scale>
          <a:sx n="91" d="100"/>
          <a:sy n="91" d="100"/>
        </p:scale>
        <p:origin x="3592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EE5566-CEB6-6D47-9B80-AC1F44CC5AD2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390AC0-DFC8-EA48-B7C5-59D5B90E1B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45353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 algn="just">
              <a:buAutoNum type="arabicPeriod"/>
            </a:pPr>
            <a:endParaRPr lang="fr-FR" sz="12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390AC0-DFC8-EA48-B7C5-59D5B90E1B58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853363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5557895-DCAC-5947-83E8-FFA9665BE5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04DB62D-C055-0E47-B3AB-B71173E46C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59EFF88-E647-8A4D-98EF-2968AFF7F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55B1FBF-1961-224F-B313-02DAA22B0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CD92332-03D4-4447-ACDE-114BAD0B0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9514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C376F4C-38CA-E34C-88E8-E842B73EFD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C225CCB-D70C-9B4E-954B-28F1BA7B99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12E7B19-5C70-894E-89F9-11E160A7C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B5EFC4B-CF8D-5046-A887-81433E10E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354376D-0C66-1C41-805B-3529AE1B2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2945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6CC0563F-A53B-114C-BBD0-296CEE2D42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1420B8E-4CCC-BB4B-9E32-E2765C54D9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0FF7A0A-418E-EE45-B965-674993610B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E4E5F23-F1E7-C949-AAA1-E49B7B5021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4924AE8-2660-9043-BE35-7818BE1F1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1925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88C015A-5070-6945-A76B-26A2EA636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582C9AB-B300-7141-A2DC-69A94AE0CD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50D586D-9014-2B4C-AF3C-E77FA135F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CD36C9E-B8D7-7444-998B-3BA24EC38B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2085D0D-923E-7C4D-A0C2-F04581B56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8463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F9F8346-79FC-744C-B620-D14FA69DA6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1AD7A08-407C-3A4E-94F7-9D13F17E80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7393A65-F313-7444-AC16-1CD3969FF3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B4007C1-054B-9E41-A97F-078C904EAF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7AC7D7A-53B1-7E48-9EBF-9D8F782A25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7704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286A6DD-4361-4042-951F-3672325F16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5528512-486C-3A49-9591-9ACD74DF08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3CFE015-48D7-FC4C-A065-5F51AE4DA8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E6CA36F-BBFE-7F48-92A3-A069324FD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AA93C5C-A98D-7B45-A1FB-BDCBC1B9E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9E8AE4D-0DAE-554D-82DB-0EF0CC596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7078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E9CEB71-3A54-7E4F-B681-3D336913DE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BEE5BEE-EA08-8346-8CC9-721E69D3E1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FEC86D6-EB1F-B840-A60D-3C7BD70709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3D024E5-DEBF-0242-968E-46014C3835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7FBFF97F-75A4-5441-AE66-1B4AB07732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ABA4765-65F5-9C4F-A972-64467CA973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70B62071-0037-D344-8C6A-A8DD87970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9005CD08-EF0C-2841-9869-F8C832375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7895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4A64274-6BFF-C54D-BCB6-2D940AEA4D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C3F9410-2A51-714E-BFCE-5360C6C49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7D62979-E225-F44D-974F-CD8E4CE100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A8B4E33-6550-D74F-ABCD-4214398CF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9301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FB2E8E9-4D0D-B14C-A57A-98D3BA75F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FA2CB24-45AF-CD42-AF2A-77B5DBADC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026DB30-8B4D-F343-9099-7ADD15CC7A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9143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F420BD2-1419-1E47-9924-378DCA3DD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81EDE11-6843-5640-8639-9486190559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E0B7381-43C7-C44B-83A0-352D1D9106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2B2D439-3257-554F-ADFD-84013AC8F2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827F6EB-82EE-F64D-A569-ED369E54A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CB27E96-F1FA-BB41-B775-DA7EA880B8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9722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E33EE1-6872-E449-9E97-CB91582A90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17B0768E-5AE6-0745-BAB8-63AD230D85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BBC01C0-8F4D-754E-856B-F939B6F707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6E701D6-DBF7-A640-AAD6-A15CB1AD6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DDC883C-B3A2-7844-A6B1-3EF4AE155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CE3374D-A034-9145-B0F9-BA3FAF7A0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0751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78C124C4-1356-324B-9A92-F3C8084290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F40F4D5-4298-4F4D-B80B-00CC504020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F1B7628-1616-AF41-834C-96F9CE24E9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7ACAA0-7A2A-184E-A857-76F9E8036D41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2386AB4-591C-D24A-B976-A899AD2907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BA3F5C2-82DB-684F-B396-BB620E63A0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7189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.png"/><Relationship Id="rId7" Type="http://schemas.openxmlformats.org/officeDocument/2006/relationships/hyperlink" Target="http://www.neurosup.fr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6F15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EF8EBC5C-E3FF-6946-9C08-57811F5CFBE3}"/>
              </a:ext>
            </a:extLst>
          </p:cNvPr>
          <p:cNvSpPr txBox="1"/>
          <p:nvPr/>
        </p:nvSpPr>
        <p:spPr>
          <a:xfrm>
            <a:off x="3470486" y="2441634"/>
            <a:ext cx="1203728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000" b="1" dirty="0"/>
              <a:t>2013</a:t>
            </a:r>
          </a:p>
        </p:txBody>
      </p:sp>
      <p:pic>
        <p:nvPicPr>
          <p:cNvPr id="5" name="Image 4" descr="Une image contenant cercle, Caractère coloré, Graphique, art&#10;&#10;Description générée automatiquement">
            <a:extLst>
              <a:ext uri="{FF2B5EF4-FFF2-40B4-BE49-F238E27FC236}">
                <a16:creationId xmlns:a16="http://schemas.microsoft.com/office/drawing/2014/main" id="{6EB28010-E7A8-804B-B3F1-506C5D49C5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33693" y="840429"/>
            <a:ext cx="2611307" cy="2396668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295D3B96-0A44-034F-9B94-EFB9991CBEED}"/>
              </a:ext>
            </a:extLst>
          </p:cNvPr>
          <p:cNvSpPr txBox="1"/>
          <p:nvPr/>
        </p:nvSpPr>
        <p:spPr>
          <a:xfrm>
            <a:off x="3275366" y="1156609"/>
            <a:ext cx="120410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900" dirty="0">
                <a:solidFill>
                  <a:schemeClr val="bg1"/>
                </a:solidFill>
              </a:rPr>
              <a:t>2</a:t>
            </a:r>
          </a:p>
          <a:p>
            <a:pPr algn="ctr"/>
            <a:r>
              <a:rPr lang="fr-FR" sz="900" dirty="0">
                <a:solidFill>
                  <a:schemeClr val="bg1"/>
                </a:solidFill>
              </a:rPr>
              <a:t>Engagement</a:t>
            </a:r>
          </a:p>
          <a:p>
            <a:pPr algn="ctr"/>
            <a:r>
              <a:rPr lang="fr-FR" sz="900" dirty="0">
                <a:solidFill>
                  <a:schemeClr val="bg1"/>
                </a:solidFill>
              </a:rPr>
              <a:t>actif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B47AECD6-6D17-1146-B2E4-B076699EED0C}"/>
              </a:ext>
            </a:extLst>
          </p:cNvPr>
          <p:cNvSpPr txBox="1"/>
          <p:nvPr/>
        </p:nvSpPr>
        <p:spPr>
          <a:xfrm>
            <a:off x="2950192" y="1748880"/>
            <a:ext cx="9720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900" dirty="0">
                <a:solidFill>
                  <a:schemeClr val="bg1"/>
                </a:solidFill>
              </a:rPr>
              <a:t>3</a:t>
            </a:r>
          </a:p>
          <a:p>
            <a:pPr algn="ctr"/>
            <a:r>
              <a:rPr lang="fr-FR" sz="900" dirty="0">
                <a:solidFill>
                  <a:schemeClr val="bg1"/>
                </a:solidFill>
              </a:rPr>
              <a:t>Feedback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F0F74531-68D1-7646-97BD-4249464D9D73}"/>
              </a:ext>
            </a:extLst>
          </p:cNvPr>
          <p:cNvSpPr txBox="1"/>
          <p:nvPr/>
        </p:nvSpPr>
        <p:spPr>
          <a:xfrm>
            <a:off x="2005329" y="2158555"/>
            <a:ext cx="1311653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900" dirty="0">
                <a:solidFill>
                  <a:schemeClr val="bg1"/>
                </a:solidFill>
              </a:rPr>
              <a:t>4</a:t>
            </a:r>
          </a:p>
          <a:p>
            <a:pPr algn="ctr"/>
            <a:r>
              <a:rPr lang="fr-FR" sz="900" dirty="0">
                <a:solidFill>
                  <a:schemeClr val="bg1"/>
                </a:solidFill>
              </a:rPr>
              <a:t>Consolidation</a:t>
            </a:r>
          </a:p>
          <a:p>
            <a:pPr algn="ctr"/>
            <a:r>
              <a:rPr lang="fr-FR" sz="900" dirty="0">
                <a:solidFill>
                  <a:schemeClr val="bg1"/>
                </a:solidFill>
              </a:rPr>
              <a:t>mémoire</a:t>
            </a:r>
          </a:p>
        </p:txBody>
      </p:sp>
      <p:pic>
        <p:nvPicPr>
          <p:cNvPr id="9" name="Image 8" descr="Une image contenant Visage humain, sourire, personne, Front&#10;&#10;Description générée automatiquement">
            <a:extLst>
              <a:ext uri="{FF2B5EF4-FFF2-40B4-BE49-F238E27FC236}">
                <a16:creationId xmlns:a16="http://schemas.microsoft.com/office/drawing/2014/main" id="{D38B019F-96EB-0B46-BB3F-D54E5D096D1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19097" y="1713554"/>
            <a:ext cx="709247" cy="666874"/>
          </a:xfrm>
          <a:prstGeom prst="rect">
            <a:avLst/>
          </a:prstGeom>
        </p:spPr>
      </p:pic>
      <p:sp>
        <p:nvSpPr>
          <p:cNvPr id="10" name="ZoneTexte 9">
            <a:extLst>
              <a:ext uri="{FF2B5EF4-FFF2-40B4-BE49-F238E27FC236}">
                <a16:creationId xmlns:a16="http://schemas.microsoft.com/office/drawing/2014/main" id="{9681E235-EE29-8047-A019-BCE8B80ADF5B}"/>
              </a:ext>
            </a:extLst>
          </p:cNvPr>
          <p:cNvSpPr txBox="1"/>
          <p:nvPr/>
        </p:nvSpPr>
        <p:spPr>
          <a:xfrm>
            <a:off x="2312333" y="1162935"/>
            <a:ext cx="9720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900" dirty="0">
                <a:solidFill>
                  <a:schemeClr val="bg1"/>
                </a:solidFill>
              </a:rPr>
              <a:t>1</a:t>
            </a:r>
          </a:p>
          <a:p>
            <a:pPr algn="ctr"/>
            <a:r>
              <a:rPr lang="fr-FR" sz="900" dirty="0">
                <a:solidFill>
                  <a:schemeClr val="bg1"/>
                </a:solidFill>
              </a:rPr>
              <a:t>Attention</a:t>
            </a:r>
          </a:p>
        </p:txBody>
      </p:sp>
      <p:pic>
        <p:nvPicPr>
          <p:cNvPr id="12" name="Image 11" descr="Une image contenant cercle, Graphique, Caractère coloré, symbole&#10;&#10;Description générée automatiquement">
            <a:extLst>
              <a:ext uri="{FF2B5EF4-FFF2-40B4-BE49-F238E27FC236}">
                <a16:creationId xmlns:a16="http://schemas.microsoft.com/office/drawing/2014/main" id="{1B5EF16E-5A06-7B4A-BB2B-6296601D0BB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38914" y="3700867"/>
            <a:ext cx="2534013" cy="2396668"/>
          </a:xfrm>
          <a:prstGeom prst="rect">
            <a:avLst/>
          </a:prstGeom>
        </p:spPr>
      </p:pic>
      <p:sp>
        <p:nvSpPr>
          <p:cNvPr id="14" name="ZoneTexte 13">
            <a:extLst>
              <a:ext uri="{FF2B5EF4-FFF2-40B4-BE49-F238E27FC236}">
                <a16:creationId xmlns:a16="http://schemas.microsoft.com/office/drawing/2014/main" id="{C211CBB7-AFEC-4847-8E89-295129E6BE23}"/>
              </a:ext>
            </a:extLst>
          </p:cNvPr>
          <p:cNvSpPr txBox="1"/>
          <p:nvPr/>
        </p:nvSpPr>
        <p:spPr>
          <a:xfrm>
            <a:off x="2211971" y="4980218"/>
            <a:ext cx="93853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fr-FR" sz="800" b="1" dirty="0">
                <a:solidFill>
                  <a:schemeClr val="bg1"/>
                </a:solidFill>
              </a:rPr>
              <a:t>• </a:t>
            </a:r>
            <a:r>
              <a:rPr lang="fr-FR" sz="800" b="1" dirty="0">
                <a:solidFill>
                  <a:schemeClr val="bg1"/>
                </a:solidFill>
                <a:effectLst/>
              </a:rPr>
              <a:t>problèmes de</a:t>
            </a:r>
          </a:p>
          <a:p>
            <a:pPr algn="just"/>
            <a:r>
              <a:rPr lang="fr-FR" sz="800" b="1" dirty="0">
                <a:solidFill>
                  <a:schemeClr val="bg1"/>
                </a:solidFill>
              </a:rPr>
              <a:t>   </a:t>
            </a:r>
            <a:r>
              <a:rPr lang="fr-FR" sz="800" b="1" dirty="0">
                <a:solidFill>
                  <a:schemeClr val="bg1"/>
                </a:solidFill>
                <a:effectLst/>
              </a:rPr>
              <a:t>mémorisation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9FFDFBA6-6105-764F-9A57-A46698A2F244}"/>
              </a:ext>
            </a:extLst>
          </p:cNvPr>
          <p:cNvSpPr txBox="1"/>
          <p:nvPr/>
        </p:nvSpPr>
        <p:spPr>
          <a:xfrm>
            <a:off x="3376080" y="3961299"/>
            <a:ext cx="664081" cy="4154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fr-FR" sz="700" b="1" dirty="0">
                <a:solidFill>
                  <a:schemeClr val="bg1"/>
                </a:solidFill>
              </a:rPr>
              <a:t>• pas de participation en classe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DE71C381-9663-FC46-931C-F6638534DB00}"/>
              </a:ext>
            </a:extLst>
          </p:cNvPr>
          <p:cNvSpPr txBox="1"/>
          <p:nvPr/>
        </p:nvSpPr>
        <p:spPr>
          <a:xfrm>
            <a:off x="2427961" y="3867034"/>
            <a:ext cx="105077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fr-FR" sz="800" b="1" dirty="0">
              <a:solidFill>
                <a:schemeClr val="bg1"/>
              </a:solidFill>
            </a:endParaRPr>
          </a:p>
          <a:p>
            <a:r>
              <a:rPr lang="fr-FR" sz="800" b="1" dirty="0">
                <a:solidFill>
                  <a:schemeClr val="bg1"/>
                </a:solidFill>
              </a:rPr>
              <a:t>  • bavardages</a:t>
            </a:r>
          </a:p>
          <a:p>
            <a:r>
              <a:rPr lang="fr-FR" sz="800" b="1" dirty="0">
                <a:solidFill>
                  <a:schemeClr val="bg1"/>
                </a:solidFill>
              </a:rPr>
              <a:t>     permanents</a:t>
            </a:r>
          </a:p>
        </p:txBody>
      </p:sp>
      <p:pic>
        <p:nvPicPr>
          <p:cNvPr id="17" name="Image 16" descr="Une image contenant capture d’écran, noir, Rectangle&#10;&#10;Description générée automatiquement">
            <a:extLst>
              <a:ext uri="{FF2B5EF4-FFF2-40B4-BE49-F238E27FC236}">
                <a16:creationId xmlns:a16="http://schemas.microsoft.com/office/drawing/2014/main" id="{03ADB78B-5BDB-FA4B-A6D8-36B9B9BD707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27003" y="562489"/>
            <a:ext cx="5070162" cy="2937463"/>
          </a:xfrm>
          <a:prstGeom prst="rect">
            <a:avLst/>
          </a:prstGeom>
        </p:spPr>
      </p:pic>
      <p:sp>
        <p:nvSpPr>
          <p:cNvPr id="18" name="ZoneTexte 17">
            <a:extLst>
              <a:ext uri="{FF2B5EF4-FFF2-40B4-BE49-F238E27FC236}">
                <a16:creationId xmlns:a16="http://schemas.microsoft.com/office/drawing/2014/main" id="{9C58BE2C-9176-1D42-953B-93AC74185855}"/>
              </a:ext>
            </a:extLst>
          </p:cNvPr>
          <p:cNvSpPr txBox="1"/>
          <p:nvPr/>
        </p:nvSpPr>
        <p:spPr>
          <a:xfrm>
            <a:off x="1171334" y="1137874"/>
            <a:ext cx="1159424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100" b="1" dirty="0"/>
              <a:t>En soins : </a:t>
            </a:r>
            <a:r>
              <a:rPr lang="fr-FR" sz="1100" i="1" dirty="0"/>
              <a:t>l’attention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3E8681D7-9EDA-7543-A1A8-E181BF1FBFC3}"/>
              </a:ext>
            </a:extLst>
          </p:cNvPr>
          <p:cNvSpPr txBox="1"/>
          <p:nvPr/>
        </p:nvSpPr>
        <p:spPr>
          <a:xfrm>
            <a:off x="3455213" y="4343538"/>
            <a:ext cx="1019846" cy="4154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fr-FR" sz="700" b="1" dirty="0">
                <a:solidFill>
                  <a:schemeClr val="bg1"/>
                </a:solidFill>
              </a:rPr>
              <a:t>• pas de travail   personnel à la</a:t>
            </a:r>
          </a:p>
          <a:p>
            <a:pPr algn="just"/>
            <a:r>
              <a:rPr lang="fr-FR" sz="700" b="1" dirty="0">
                <a:solidFill>
                  <a:schemeClr val="bg1"/>
                </a:solidFill>
              </a:rPr>
              <a:t>   maison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B67E6615-E897-9F48-9EDA-6C6055465D4C}"/>
              </a:ext>
            </a:extLst>
          </p:cNvPr>
          <p:cNvSpPr txBox="1"/>
          <p:nvPr/>
        </p:nvSpPr>
        <p:spPr>
          <a:xfrm>
            <a:off x="3262391" y="5206815"/>
            <a:ext cx="117520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fr-FR" sz="800" b="1" dirty="0">
              <a:solidFill>
                <a:schemeClr val="bg1"/>
              </a:solidFill>
            </a:endParaRPr>
          </a:p>
          <a:p>
            <a:pPr algn="ctr"/>
            <a:r>
              <a:rPr lang="fr-FR" sz="800" b="1" dirty="0">
                <a:solidFill>
                  <a:schemeClr val="bg1"/>
                </a:solidFill>
              </a:rPr>
              <a:t>• auto-dévalorisation</a:t>
            </a:r>
          </a:p>
          <a:p>
            <a:pPr algn="ctr"/>
            <a:r>
              <a:rPr lang="fr-FR" sz="800" b="1" dirty="0">
                <a:solidFill>
                  <a:schemeClr val="bg1"/>
                </a:solidFill>
              </a:rPr>
              <a:t>   de certains étudiant(e)s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AA200353-980E-574F-942A-DD93555B71FF}"/>
              </a:ext>
            </a:extLst>
          </p:cNvPr>
          <p:cNvSpPr txBox="1"/>
          <p:nvPr/>
        </p:nvSpPr>
        <p:spPr>
          <a:xfrm>
            <a:off x="2377655" y="5327969"/>
            <a:ext cx="93853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800" b="1" dirty="0">
                <a:solidFill>
                  <a:schemeClr val="bg1"/>
                </a:solidFill>
              </a:rPr>
              <a:t>• manque de méthodes d’apprentissage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92FAD2F5-489D-3E4B-8AE6-85FDFE0ED02A}"/>
              </a:ext>
            </a:extLst>
          </p:cNvPr>
          <p:cNvSpPr txBox="1"/>
          <p:nvPr/>
        </p:nvSpPr>
        <p:spPr>
          <a:xfrm>
            <a:off x="2265418" y="4337896"/>
            <a:ext cx="105077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800" b="1" dirty="0">
                <a:solidFill>
                  <a:schemeClr val="bg1"/>
                </a:solidFill>
              </a:rPr>
              <a:t>• manque d’attention des étudiant(e)s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CA2EF124-8A0A-9F4F-943D-F3ADAC99E566}"/>
              </a:ext>
            </a:extLst>
          </p:cNvPr>
          <p:cNvSpPr txBox="1"/>
          <p:nvPr/>
        </p:nvSpPr>
        <p:spPr>
          <a:xfrm>
            <a:off x="3341212" y="2168695"/>
            <a:ext cx="12041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900" dirty="0">
                <a:solidFill>
                  <a:schemeClr val="bg1"/>
                </a:solidFill>
              </a:rPr>
              <a:t>3</a:t>
            </a:r>
          </a:p>
          <a:p>
            <a:pPr algn="ctr"/>
            <a:r>
              <a:rPr lang="fr-FR" sz="900" dirty="0">
                <a:solidFill>
                  <a:schemeClr val="bg1"/>
                </a:solidFill>
              </a:rPr>
              <a:t>Feedback</a:t>
            </a: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14C50C7C-F38F-7243-90C4-46CA4CC5EEC9}"/>
              </a:ext>
            </a:extLst>
          </p:cNvPr>
          <p:cNvSpPr txBox="1"/>
          <p:nvPr/>
        </p:nvSpPr>
        <p:spPr>
          <a:xfrm>
            <a:off x="531044" y="6496313"/>
            <a:ext cx="141295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fr-FR" sz="1200" b="1" dirty="0">
                <a:solidFill>
                  <a:schemeClr val="bg1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www.neurosup.fr</a:t>
            </a:r>
            <a:endParaRPr lang="fr-FR" sz="1200" dirty="0">
              <a:solidFill>
                <a:schemeClr val="bg1"/>
              </a:solidFill>
              <a:effectLst/>
            </a:endParaRP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71C2C040-71E9-E045-9767-CB254AF1A893}"/>
              </a:ext>
            </a:extLst>
          </p:cNvPr>
          <p:cNvSpPr txBox="1"/>
          <p:nvPr/>
        </p:nvSpPr>
        <p:spPr>
          <a:xfrm>
            <a:off x="3217939" y="-13672"/>
            <a:ext cx="682815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fr-FR" sz="2000" b="1" dirty="0">
                <a:solidFill>
                  <a:schemeClr val="bg1"/>
                </a:solidFill>
              </a:rPr>
              <a:t>« Neurosciences Cognitives et stratégies d’apprentissage » </a:t>
            </a:r>
            <a:endParaRPr lang="fr-FR" sz="2000" dirty="0">
              <a:solidFill>
                <a:schemeClr val="bg1"/>
              </a:solidFill>
              <a:effectLst/>
            </a:endParaRP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E2A296A6-CD94-D642-9BD4-2FF53D8E5C5F}"/>
              </a:ext>
            </a:extLst>
          </p:cNvPr>
          <p:cNvSpPr txBox="1"/>
          <p:nvPr/>
        </p:nvSpPr>
        <p:spPr>
          <a:xfrm>
            <a:off x="4466206" y="1201005"/>
            <a:ext cx="1275421" cy="5770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050" b="1" dirty="0">
                <a:solidFill>
                  <a:srgbClr val="0432FF"/>
                </a:solidFill>
              </a:rPr>
              <a:t>En soins :</a:t>
            </a:r>
          </a:p>
          <a:p>
            <a:pPr algn="ctr"/>
            <a:r>
              <a:rPr lang="fr-FR" sz="1050" i="1" dirty="0"/>
              <a:t>anticipation, questionnement.</a:t>
            </a: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E54BC71F-2112-9D45-953D-90B3F5EA1B28}"/>
              </a:ext>
            </a:extLst>
          </p:cNvPr>
          <p:cNvSpPr txBox="1"/>
          <p:nvPr/>
        </p:nvSpPr>
        <p:spPr>
          <a:xfrm>
            <a:off x="1087725" y="2103107"/>
            <a:ext cx="1002048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100" b="1" dirty="0">
                <a:solidFill>
                  <a:srgbClr val="00B050"/>
                </a:solidFill>
              </a:rPr>
              <a:t>En soins :</a:t>
            </a:r>
          </a:p>
          <a:p>
            <a:pPr algn="just"/>
            <a:r>
              <a:rPr lang="fr-FR" sz="1100" i="1" dirty="0"/>
              <a:t>se rappeler de tout ce qu’il faut acter.</a:t>
            </a: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82AC9A82-F66A-104D-A3A0-56D529A71241}"/>
              </a:ext>
            </a:extLst>
          </p:cNvPr>
          <p:cNvSpPr txBox="1"/>
          <p:nvPr/>
        </p:nvSpPr>
        <p:spPr>
          <a:xfrm>
            <a:off x="4569096" y="2098816"/>
            <a:ext cx="872904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fr-FR" sz="1100" b="1" dirty="0">
                <a:solidFill>
                  <a:srgbClr val="7030A0"/>
                </a:solidFill>
              </a:rPr>
              <a:t>En soins :  </a:t>
            </a:r>
            <a:r>
              <a:rPr lang="fr-FR" sz="1100" i="1" dirty="0"/>
              <a:t>l’entretien, le suivi de l’après.</a:t>
            </a:r>
          </a:p>
        </p:txBody>
      </p:sp>
      <p:pic>
        <p:nvPicPr>
          <p:cNvPr id="29" name="Image 28" descr="Une image contenant texte, capture d’écran, Police, Page web&#10;&#10;Description générée automatiquement">
            <a:extLst>
              <a:ext uri="{FF2B5EF4-FFF2-40B4-BE49-F238E27FC236}">
                <a16:creationId xmlns:a16="http://schemas.microsoft.com/office/drawing/2014/main" id="{5858918E-8F60-0F4A-A0B1-713A2B13179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934150" y="755441"/>
            <a:ext cx="3501668" cy="5409566"/>
          </a:xfrm>
          <a:prstGeom prst="rect">
            <a:avLst/>
          </a:prstGeom>
        </p:spPr>
      </p:pic>
      <p:pic>
        <p:nvPicPr>
          <p:cNvPr id="30" name="Image 29" descr="Une image contenant capture d’écran, noir, Rectangle&#10;&#10;Description générée automatiquement">
            <a:extLst>
              <a:ext uri="{FF2B5EF4-FFF2-40B4-BE49-F238E27FC236}">
                <a16:creationId xmlns:a16="http://schemas.microsoft.com/office/drawing/2014/main" id="{B8A1A432-B1DA-B441-A284-5637E6F495B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46203" y="1147905"/>
            <a:ext cx="968347" cy="420856"/>
          </a:xfrm>
          <a:prstGeom prst="rect">
            <a:avLst/>
          </a:prstGeom>
        </p:spPr>
      </p:pic>
      <p:pic>
        <p:nvPicPr>
          <p:cNvPr id="31" name="Image 30" descr="Une image contenant capture d’écran, noir, Rectangle&#10;&#10;Description générée automatiquement">
            <a:extLst>
              <a:ext uri="{FF2B5EF4-FFF2-40B4-BE49-F238E27FC236}">
                <a16:creationId xmlns:a16="http://schemas.microsoft.com/office/drawing/2014/main" id="{2703767E-E95C-5349-9715-D5B3FE7AF02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82413" y="1162935"/>
            <a:ext cx="1069537" cy="699200"/>
          </a:xfrm>
          <a:prstGeom prst="rect">
            <a:avLst/>
          </a:prstGeom>
        </p:spPr>
      </p:pic>
      <p:pic>
        <p:nvPicPr>
          <p:cNvPr id="32" name="Image 31" descr="Une image contenant capture d’écran, noir, Rectangle&#10;&#10;Description générée automatiquement">
            <a:extLst>
              <a:ext uri="{FF2B5EF4-FFF2-40B4-BE49-F238E27FC236}">
                <a16:creationId xmlns:a16="http://schemas.microsoft.com/office/drawing/2014/main" id="{5775133D-ECC7-D244-973E-F4DF9C63161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84566" y="2103460"/>
            <a:ext cx="900139" cy="771949"/>
          </a:xfrm>
          <a:prstGeom prst="rect">
            <a:avLst/>
          </a:prstGeom>
        </p:spPr>
      </p:pic>
      <p:pic>
        <p:nvPicPr>
          <p:cNvPr id="33" name="Image 32" descr="Une image contenant capture d’écran, noir, Rectangle&#10;&#10;Description générée automatiquement">
            <a:extLst>
              <a:ext uri="{FF2B5EF4-FFF2-40B4-BE49-F238E27FC236}">
                <a16:creationId xmlns:a16="http://schemas.microsoft.com/office/drawing/2014/main" id="{72BE82F3-536F-F24C-88C8-68160AF4A4C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68649" y="2101157"/>
            <a:ext cx="1021124" cy="771949"/>
          </a:xfrm>
          <a:prstGeom prst="rect">
            <a:avLst/>
          </a:prstGeom>
        </p:spPr>
      </p:pic>
      <p:pic>
        <p:nvPicPr>
          <p:cNvPr id="34" name="Image 33" descr="Une image contenant capture d’écran, noir, Rectangle&#10;&#10;Description générée automatiquement">
            <a:extLst>
              <a:ext uri="{FF2B5EF4-FFF2-40B4-BE49-F238E27FC236}">
                <a16:creationId xmlns:a16="http://schemas.microsoft.com/office/drawing/2014/main" id="{2BE0F323-73D2-4043-8C5D-79EA4D26693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16592" y="3424231"/>
            <a:ext cx="5070162" cy="2937463"/>
          </a:xfrm>
          <a:prstGeom prst="rect">
            <a:avLst/>
          </a:prstGeom>
        </p:spPr>
      </p:pic>
      <p:pic>
        <p:nvPicPr>
          <p:cNvPr id="35" name="Image 34" descr="Une image contenant capture d’écran, noir, Rectangle&#10;&#10;Description générée automatiquement">
            <a:extLst>
              <a:ext uri="{FF2B5EF4-FFF2-40B4-BE49-F238E27FC236}">
                <a16:creationId xmlns:a16="http://schemas.microsoft.com/office/drawing/2014/main" id="{98980C80-06E4-C24B-8BD2-362A740057C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804810" y="451233"/>
            <a:ext cx="3786331" cy="6155178"/>
          </a:xfrm>
          <a:prstGeom prst="rect">
            <a:avLst/>
          </a:prstGeom>
        </p:spPr>
      </p:pic>
      <p:sp>
        <p:nvSpPr>
          <p:cNvPr id="36" name="ZoneTexte 35">
            <a:extLst>
              <a:ext uri="{FF2B5EF4-FFF2-40B4-BE49-F238E27FC236}">
                <a16:creationId xmlns:a16="http://schemas.microsoft.com/office/drawing/2014/main" id="{719D561A-A694-BA4B-B2A2-AF170961525C}"/>
              </a:ext>
            </a:extLst>
          </p:cNvPr>
          <p:cNvSpPr txBox="1"/>
          <p:nvPr/>
        </p:nvSpPr>
        <p:spPr>
          <a:xfrm>
            <a:off x="9121237" y="5798221"/>
            <a:ext cx="21138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900" b="1" dirty="0">
                <a:solidFill>
                  <a:srgbClr val="FF0000"/>
                </a:solidFill>
              </a:rPr>
              <a:t>D’après Haute Autorité De Santé</a:t>
            </a:r>
          </a:p>
          <a:p>
            <a:pPr algn="ctr"/>
            <a:r>
              <a:rPr lang="fr-FR" sz="900" b="1" i="1" dirty="0">
                <a:solidFill>
                  <a:srgbClr val="FF0000"/>
                </a:solidFill>
              </a:rPr>
              <a:t>(éviter erreurs de soins)</a:t>
            </a:r>
          </a:p>
        </p:txBody>
      </p:sp>
      <p:pic>
        <p:nvPicPr>
          <p:cNvPr id="37" name="Image 36" descr="Une image contenant Graphique&#10;&#10;Description générée automatiquement">
            <a:extLst>
              <a:ext uri="{FF2B5EF4-FFF2-40B4-BE49-F238E27FC236}">
                <a16:creationId xmlns:a16="http://schemas.microsoft.com/office/drawing/2014/main" id="{7945DDEC-68EC-0343-92A3-61C547D61B4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 rot="11095435" flipH="1">
            <a:off x="5950407" y="1687881"/>
            <a:ext cx="1703723" cy="353162"/>
          </a:xfrm>
          <a:prstGeom prst="rect">
            <a:avLst/>
          </a:prstGeom>
        </p:spPr>
      </p:pic>
      <p:sp>
        <p:nvSpPr>
          <p:cNvPr id="38" name="ZoneTexte 37">
            <a:extLst>
              <a:ext uri="{FF2B5EF4-FFF2-40B4-BE49-F238E27FC236}">
                <a16:creationId xmlns:a16="http://schemas.microsoft.com/office/drawing/2014/main" id="{7C5AD69C-3741-5243-AB86-5B9477D7E75A}"/>
              </a:ext>
            </a:extLst>
          </p:cNvPr>
          <p:cNvSpPr txBox="1"/>
          <p:nvPr/>
        </p:nvSpPr>
        <p:spPr>
          <a:xfrm>
            <a:off x="6632017" y="1379969"/>
            <a:ext cx="559937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fr-FR" sz="2000" b="1" dirty="0"/>
              <a:t>ET</a:t>
            </a:r>
            <a:endParaRPr lang="fr-FR" sz="2000" dirty="0">
              <a:effectLst/>
            </a:endParaRPr>
          </a:p>
        </p:txBody>
      </p:sp>
      <p:sp>
        <p:nvSpPr>
          <p:cNvPr id="39" name="ZoneTexte 38">
            <a:extLst>
              <a:ext uri="{FF2B5EF4-FFF2-40B4-BE49-F238E27FC236}">
                <a16:creationId xmlns:a16="http://schemas.microsoft.com/office/drawing/2014/main" id="{1CB06D1C-FC72-E44E-AFDF-6C4E64CF3279}"/>
              </a:ext>
            </a:extLst>
          </p:cNvPr>
          <p:cNvSpPr txBox="1"/>
          <p:nvPr/>
        </p:nvSpPr>
        <p:spPr>
          <a:xfrm>
            <a:off x="6430473" y="3901634"/>
            <a:ext cx="773478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fr-FR" sz="2000" b="1" dirty="0"/>
              <a:t>MAIS</a:t>
            </a:r>
            <a:endParaRPr lang="fr-FR" sz="2000" dirty="0">
              <a:effectLst/>
            </a:endParaRPr>
          </a:p>
        </p:txBody>
      </p:sp>
      <p:pic>
        <p:nvPicPr>
          <p:cNvPr id="40" name="Image 39" descr="Une image contenant Graphique&#10;&#10;Description générée automatiquement">
            <a:extLst>
              <a:ext uri="{FF2B5EF4-FFF2-40B4-BE49-F238E27FC236}">
                <a16:creationId xmlns:a16="http://schemas.microsoft.com/office/drawing/2014/main" id="{F0E4ED94-A2D1-CC47-9B1A-42DB6E330F1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 rot="252801" flipH="1">
            <a:off x="6026766" y="4200216"/>
            <a:ext cx="1703723" cy="353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1671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  <p:bldP spid="19" grpId="0"/>
      <p:bldP spid="20" grpId="0"/>
      <p:bldP spid="21" grpId="0"/>
      <p:bldP spid="22" grpId="0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69023</TotalTime>
  <Words>121</Words>
  <Application>Microsoft Macintosh PowerPoint</Application>
  <PresentationFormat>Grand écran</PresentationFormat>
  <Paragraphs>39</Paragraphs>
  <Slides>1</Slides>
  <Notes>1</Notes>
  <HiddenSlides>0</HiddenSlides>
  <MMClips>0</MMClips>
  <ScaleCrop>false</ScaleCrop>
  <HeadingPairs>
    <vt:vector size="8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  <vt:variant>
        <vt:lpstr>Diaporamas personnalisés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Thème Office</vt:lpstr>
      <vt:lpstr>Présentation PowerPoint</vt:lpstr>
      <vt:lpstr>Diaporama personnalisé 1</vt:lpstr>
      <vt:lpstr>Copie de Diaporama personnalisé 1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eric gaspar</dc:creator>
  <cp:lastModifiedBy>eric gaspar</cp:lastModifiedBy>
  <cp:revision>1161</cp:revision>
  <cp:lastPrinted>2024-01-23T20:14:52Z</cp:lastPrinted>
  <dcterms:created xsi:type="dcterms:W3CDTF">2022-06-30T14:49:42Z</dcterms:created>
  <dcterms:modified xsi:type="dcterms:W3CDTF">2026-04-21T16:16:29Z</dcterms:modified>
</cp:coreProperties>
</file>