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191" r:id="rId2"/>
  </p:sldIdLst>
  <p:sldSz cx="12192000" cy="6858000"/>
  <p:notesSz cx="6858000" cy="9144000"/>
  <p:custShowLst>
    <p:custShow name="Diaporama personnalisé 1" id="0">
      <p:sldLst>
        <p:sld r:id="rId2"/>
      </p:sldLst>
    </p:custShow>
    <p:custShow name="Copie de Diaporama personnalisé 1" id="1">
      <p:sldLst>
        <p:sld r:id="rId2"/>
      </p:sldLst>
    </p:custShow>
  </p:custShow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75"/>
    <p:restoredTop sz="92208"/>
  </p:normalViewPr>
  <p:slideViewPr>
    <p:cSldViewPr snapToGrid="0" snapToObjects="1">
      <p:cViewPr varScale="1">
        <p:scale>
          <a:sx n="103" d="100"/>
          <a:sy n="103" d="100"/>
        </p:scale>
        <p:origin x="528" y="3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59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Premier exemple de vote par cartons pour montrer comment ils sont construits et pour quoi faire …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978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5" name="Text Box 1">
            <a:extLst>
              <a:ext uri="{FF2B5EF4-FFF2-40B4-BE49-F238E27FC236}">
                <a16:creationId xmlns:a16="http://schemas.microsoft.com/office/drawing/2014/main" id="{49E95483-4B47-794F-BFA8-DAB3631860D1}"/>
              </a:ext>
            </a:extLst>
          </p:cNvPr>
          <p:cNvSpPr/>
          <p:nvPr/>
        </p:nvSpPr>
        <p:spPr>
          <a:xfrm>
            <a:off x="2616348" y="2351211"/>
            <a:ext cx="7732440" cy="388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9000" rIns="0" bIns="0" anchor="ctr" anchorCtr="0" compatLnSpc="0">
            <a:noAutofit/>
          </a:bodyPr>
          <a:lstStyle/>
          <a:p>
            <a:pPr algn="just">
              <a:tabLst>
                <a:tab pos="656640" algn="l"/>
                <a:tab pos="1313280" algn="l"/>
                <a:tab pos="1969920" algn="l"/>
                <a:tab pos="2626560" algn="l"/>
                <a:tab pos="3283199" algn="l"/>
                <a:tab pos="3939839" algn="l"/>
                <a:tab pos="4596480" algn="l"/>
                <a:tab pos="5253120" algn="l"/>
                <a:tab pos="5909760" algn="l"/>
                <a:tab pos="6566399" algn="l"/>
                <a:tab pos="7223040" algn="l"/>
              </a:tabLst>
            </a:pPr>
            <a:r>
              <a:rPr lang="fr-FR" dirty="0">
                <a:solidFill>
                  <a:srgbClr val="000000"/>
                </a:solidFill>
                <a:latin typeface="Calibri" pitchFamily="18"/>
                <a:ea typeface="SimSun" pitchFamily="2"/>
                <a:cs typeface="Lucida Sans" pitchFamily="2"/>
              </a:rPr>
              <a:t>1. D’après Stanislas Dehaene, il y a 4 piliers de l’apprentissage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61D2C2B6-ACD0-BE40-972F-C737AD483CE4}"/>
              </a:ext>
            </a:extLst>
          </p:cNvPr>
          <p:cNvSpPr/>
          <p:nvPr/>
        </p:nvSpPr>
        <p:spPr>
          <a:xfrm>
            <a:off x="2616348" y="3253083"/>
            <a:ext cx="6617205" cy="5871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9000" rIns="0" bIns="0" anchor="ctr" anchorCtr="0" compatLnSpc="0">
            <a:noAutofit/>
          </a:bodyPr>
          <a:lstStyle/>
          <a:p>
            <a:pPr algn="just">
              <a:tabLst>
                <a:tab pos="656640" algn="l"/>
                <a:tab pos="1313280" algn="l"/>
                <a:tab pos="1969920" algn="l"/>
                <a:tab pos="2626560" algn="l"/>
                <a:tab pos="3283199" algn="l"/>
                <a:tab pos="3939839" algn="l"/>
                <a:tab pos="4596480" algn="l"/>
                <a:tab pos="5253120" algn="l"/>
                <a:tab pos="5909760" algn="l"/>
                <a:tab pos="6566399" algn="l"/>
                <a:tab pos="7223040" algn="l"/>
              </a:tabLst>
            </a:pPr>
            <a:r>
              <a:rPr lang="fr-FR" dirty="0">
                <a:solidFill>
                  <a:srgbClr val="000000"/>
                </a:solidFill>
                <a:latin typeface="Calibri" pitchFamily="18"/>
                <a:ea typeface="SimSun" pitchFamily="2"/>
                <a:cs typeface="Lucida Sans" pitchFamily="2"/>
              </a:rPr>
              <a:t>2. Le rapport de l’OCDE s’appelle :</a:t>
            </a:r>
          </a:p>
          <a:p>
            <a:pPr algn="just">
              <a:tabLst>
                <a:tab pos="656640" algn="l"/>
                <a:tab pos="1313280" algn="l"/>
                <a:tab pos="1969920" algn="l"/>
                <a:tab pos="2626560" algn="l"/>
                <a:tab pos="3283199" algn="l"/>
                <a:tab pos="3939839" algn="l"/>
                <a:tab pos="4596480" algn="l"/>
                <a:tab pos="5253120" algn="l"/>
                <a:tab pos="5909760" algn="l"/>
                <a:tab pos="6566399" algn="l"/>
                <a:tab pos="7223040" algn="l"/>
              </a:tabLst>
            </a:pPr>
            <a:r>
              <a:rPr lang="fr-FR" i="1" dirty="0">
                <a:solidFill>
                  <a:srgbClr val="000000"/>
                </a:solidFill>
                <a:latin typeface="Calibri" pitchFamily="18"/>
                <a:ea typeface="SimSun" pitchFamily="2"/>
                <a:cs typeface="Lucida Sans" pitchFamily="2"/>
              </a:rPr>
              <a:t>« maîtriser le cerveau : naissance d’une science de l’apprentissage »</a:t>
            </a:r>
          </a:p>
        </p:txBody>
      </p:sp>
      <p:sp>
        <p:nvSpPr>
          <p:cNvPr id="9" name="Text Box 8">
            <a:extLst>
              <a:ext uri="{FF2B5EF4-FFF2-40B4-BE49-F238E27FC236}">
                <a16:creationId xmlns:a16="http://schemas.microsoft.com/office/drawing/2014/main" id="{58B81EA9-2582-0049-9951-2036F1925531}"/>
              </a:ext>
            </a:extLst>
          </p:cNvPr>
          <p:cNvSpPr/>
          <p:nvPr/>
        </p:nvSpPr>
        <p:spPr>
          <a:xfrm>
            <a:off x="10624908" y="2338250"/>
            <a:ext cx="1090080" cy="398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9000" rIns="0" bIns="0" anchor="ctr" anchorCtr="0" compatLnSpc="0">
            <a:noAutofit/>
          </a:bodyPr>
          <a:lstStyle/>
          <a:p>
            <a:pPr algn="just"/>
            <a:r>
              <a:rPr lang="fr-FR" sz="2400" dirty="0">
                <a:solidFill>
                  <a:srgbClr val="2323DC"/>
                </a:solidFill>
                <a:latin typeface="Calibri" pitchFamily="18"/>
                <a:ea typeface="SimSun" pitchFamily="2"/>
                <a:cs typeface="Lucida Sans" pitchFamily="2"/>
              </a:rPr>
              <a:t>Faux</a:t>
            </a: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C18B274E-F8DF-1F41-9371-DE735483FA54}"/>
              </a:ext>
            </a:extLst>
          </p:cNvPr>
          <p:cNvSpPr/>
          <p:nvPr/>
        </p:nvSpPr>
        <p:spPr>
          <a:xfrm>
            <a:off x="10643268" y="3416883"/>
            <a:ext cx="1262160" cy="332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9000" rIns="0" bIns="0" anchor="ctr" anchorCtr="0" compatLnSpc="0">
            <a:noAutofit/>
          </a:bodyPr>
          <a:lstStyle/>
          <a:p>
            <a:pPr algn="just">
              <a:tabLst>
                <a:tab pos="656640" algn="l"/>
              </a:tabLst>
            </a:pPr>
            <a:r>
              <a:rPr lang="fr-FR" sz="2400" dirty="0">
                <a:solidFill>
                  <a:srgbClr val="2323DC"/>
                </a:solidFill>
                <a:latin typeface="Calibri" pitchFamily="18"/>
                <a:ea typeface="SimSun" pitchFamily="2"/>
                <a:cs typeface="Lucida Sans" pitchFamily="2"/>
              </a:rPr>
              <a:t>Faux</a:t>
            </a: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AED59ABA-31F2-2A46-9CCC-2590376BD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9713" y="798411"/>
            <a:ext cx="3201353" cy="44932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6858" rIns="0" bIns="0" anchor="ctr">
            <a:prstTxWarp prst="textNoShape">
              <a:avLst/>
            </a:prstTxWarp>
          </a:bodyPr>
          <a:lstStyle/>
          <a:p>
            <a:pPr algn="just">
              <a:lnSpc>
                <a:spcPct val="97000"/>
              </a:lnSpc>
              <a:tabLst>
                <a:tab pos="656722" algn="l"/>
                <a:tab pos="1313444" algn="l"/>
                <a:tab pos="1970166" algn="l"/>
                <a:tab pos="2626888" algn="l"/>
              </a:tabLst>
            </a:pPr>
            <a:r>
              <a:rPr lang="fr-FR" sz="1814" dirty="0">
                <a:solidFill>
                  <a:srgbClr val="0000FF"/>
                </a:solidFill>
                <a:latin typeface="Trebuchet MS" pitchFamily="-105" charset="0"/>
              </a:rPr>
              <a:t>Répondre par VRAI ou FAUX :</a:t>
            </a:r>
          </a:p>
        </p:txBody>
      </p:sp>
      <p:pic>
        <p:nvPicPr>
          <p:cNvPr id="15" name="Image 14" descr="cartons verts et rouges.jpg">
            <a:extLst>
              <a:ext uri="{FF2B5EF4-FFF2-40B4-BE49-F238E27FC236}">
                <a16:creationId xmlns:a16="http://schemas.microsoft.com/office/drawing/2014/main" id="{D0512713-DB94-F549-86B3-21D8B0FB87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12" y="480060"/>
            <a:ext cx="1575232" cy="1086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34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69024</TotalTime>
  <Words>63</Words>
  <Application>Microsoft Macintosh PowerPoint</Application>
  <PresentationFormat>Grand écran</PresentationFormat>
  <Paragraphs>9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  <vt:variant>
        <vt:lpstr>Diaporamas personnalisés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Trebuchet MS</vt:lpstr>
      <vt:lpstr>Thème Office</vt:lpstr>
      <vt:lpstr>Présentation PowerPoint</vt:lpstr>
      <vt:lpstr>Diaporama personnalisé 1</vt:lpstr>
      <vt:lpstr>Copie de Diaporama personnalisé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1161</cp:revision>
  <cp:lastPrinted>2024-01-23T20:14:52Z</cp:lastPrinted>
  <dcterms:created xsi:type="dcterms:W3CDTF">2022-06-30T14:49:42Z</dcterms:created>
  <dcterms:modified xsi:type="dcterms:W3CDTF">2026-04-21T16:22:38Z</dcterms:modified>
</cp:coreProperties>
</file>