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200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B916FF"/>
    <a:srgbClr val="FF3B00"/>
    <a:srgbClr val="CF00FF"/>
    <a:srgbClr val="002CFF"/>
    <a:srgbClr val="00FF4E"/>
    <a:srgbClr val="7269FC"/>
    <a:srgbClr val="4C7EFB"/>
    <a:srgbClr val="0096FD"/>
    <a:srgbClr val="002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06"/>
    <p:restoredTop sz="92208"/>
  </p:normalViewPr>
  <p:slideViewPr>
    <p:cSldViewPr snapToGrid="0" snapToObjects="1">
      <p:cViewPr varScale="1">
        <p:scale>
          <a:sx n="97" d="100"/>
          <a:sy n="97" d="100"/>
        </p:scale>
        <p:origin x="216" y="4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0" d="100"/>
        <a:sy n="8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E5566-CEB6-6D47-9B80-AC1F44CC5AD2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90AC0-DFC8-EA48-B7C5-59D5B90E1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535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 algn="just">
              <a:buAutoNum type="arabicPeriod"/>
            </a:pPr>
            <a:r>
              <a:rPr lang="fr-FR" dirty="0"/>
              <a:t>Moyenne des bonnes réponses 1 à 2 sur 4 maximum. Car sans consigne, le cerveau se met en attention partagée. </a:t>
            </a:r>
            <a:r>
              <a:rPr lang="fr-FR" dirty="0" err="1"/>
              <a:t>C-a-d</a:t>
            </a:r>
            <a:r>
              <a:rPr lang="fr-FR" dirty="0"/>
              <a:t> qu’il butine sans rien traiter en profondeur.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390AC0-DFC8-EA48-B7C5-59D5B90E1B5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2522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557895-DCAC-5947-83E8-FFA9665BE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4DB62D-C055-0E47-B3AB-B71173E4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9EFF88-E647-8A4D-98EF-2968AFF7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5B1FBF-1961-224F-B313-02DAA22B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D92332-03D4-4447-ACDE-114BAD0B0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514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76F4C-38CA-E34C-88E8-E842B73EF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225CCB-D70C-9B4E-954B-28F1BA7B9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2E7B19-5C70-894E-89F9-11E160A7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5EFC4B-CF8D-5046-A887-81433E10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54376D-0C66-1C41-805B-3529AE1B2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945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0563F-A53B-114C-BBD0-296CEE2D4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420B8E-4CCC-BB4B-9E32-E2765C54D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F7A0A-418E-EE45-B965-67499361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E5F23-F1E7-C949-AAA1-E49B7B50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24AE8-2660-9043-BE35-7818BE1F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92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C015A-5070-6945-A76B-26A2EA636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2C9AB-B300-7141-A2DC-69A94AE0C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0D586D-9014-2B4C-AF3C-E77FA135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D36C9E-B8D7-7444-998B-3BA24EC3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085D0D-923E-7C4D-A0C2-F04581B5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463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F8346-79FC-744C-B620-D14FA69D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D7A08-407C-3A4E-94F7-9D13F17E8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393A65-F313-7444-AC16-1CD3969F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007C1-054B-9E41-A97F-078C904E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AC7D7A-53B1-7E48-9EBF-9D8F782A2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704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6A6DD-4361-4042-951F-3672325F1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528512-486C-3A49-9591-9ACD74DF0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CFE015-48D7-FC4C-A065-5F51AE4DA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6CA36F-BBFE-7F48-92A3-A069324F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A93C5C-A98D-7B45-A1FB-BDCBC1B9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8AE4D-0DAE-554D-82DB-0EF0CC59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078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9CEB71-3A54-7E4F-B681-3D336913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E5BEE-EA08-8346-8CC9-721E69D3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EC86D6-EB1F-B840-A60D-3C7BD7070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D024E5-DEBF-0242-968E-46014C383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BFF97F-75A4-5441-AE66-1B4AB0773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BA4765-65F5-9C4F-A972-64467CA97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B62071-0037-D344-8C6A-A8DD87970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005CD08-EF0C-2841-9869-F8C83237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895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4274-6BFF-C54D-BCB6-2D940AEA4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3F9410-2A51-714E-BFCE-5360C6C4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D62979-E225-F44D-974F-CD8E4CE10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8B4E33-6550-D74F-ABCD-4214398CF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301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B2E8E9-4D0D-B14C-A57A-98D3BA75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A2CB24-45AF-CD42-AF2A-77B5DBAD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6DB30-8B4D-F343-9099-7ADD15CC7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43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420BD2-1419-1E47-9924-378DCA3DD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1EDE11-6843-5640-8639-948619055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0B7381-43C7-C44B-83A0-352D1D910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B2D439-3257-554F-ADFD-84013AC8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27F6EB-82EE-F64D-A569-ED369E54A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B27E96-F1FA-BB41-B775-DA7EA880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722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33EE1-6872-E449-9E97-CB91582A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B0768E-5AE6-0745-BAB8-63AD230D8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BC01C0-8F4D-754E-856B-F939B6F70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E701D6-DBF7-A640-AAD6-A15CB1AD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DC883C-B3A2-7844-A6B1-3EF4AE15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E3374D-A034-9145-B0F9-BA3FAF7A0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751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C124C4-1356-324B-9A92-F3C808429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40F4D5-4298-4F4D-B80B-00CC50402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B7628-1616-AF41-834C-96F9CE24E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386AB4-591C-D24A-B976-A899AD290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3F5C2-82DB-684F-B396-BB620E63A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8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urosup.f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15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BF8E714-51C1-9740-AAA5-C7FEFD4A7E57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969FA56-EAC4-0E49-8932-303184B20F93}"/>
              </a:ext>
            </a:extLst>
          </p:cNvPr>
          <p:cNvSpPr txBox="1"/>
          <p:nvPr/>
        </p:nvSpPr>
        <p:spPr>
          <a:xfrm>
            <a:off x="5063836" y="664112"/>
            <a:ext cx="27194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u="sng" dirty="0"/>
              <a:t>Questions</a:t>
            </a:r>
            <a:r>
              <a:rPr lang="fr-FR" sz="2000" b="1" dirty="0"/>
              <a:t> :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0D8D5DD-E0DF-A74B-A07B-6AB0499F7963}"/>
              </a:ext>
            </a:extLst>
          </p:cNvPr>
          <p:cNvSpPr txBox="1"/>
          <p:nvPr/>
        </p:nvSpPr>
        <p:spPr>
          <a:xfrm>
            <a:off x="477011" y="1296279"/>
            <a:ext cx="105267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/>
              <a:t>1. Combien de personnes avaient visiblement le cou couvert (par une écharpe, un col rond, etc.) ?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EBD697D-668A-6142-BEA4-C5EA79466F82}"/>
              </a:ext>
            </a:extLst>
          </p:cNvPr>
          <p:cNvSpPr txBox="1"/>
          <p:nvPr/>
        </p:nvSpPr>
        <p:spPr>
          <a:xfrm>
            <a:off x="232475" y="1795293"/>
            <a:ext cx="84310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/>
              <a:t>2. De quelle couleur étaient les chaussures de la dame aux cheveux gris ?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C9B299B1-C3D7-5B48-9481-2101A220C030}"/>
              </a:ext>
            </a:extLst>
          </p:cNvPr>
          <p:cNvSpPr txBox="1"/>
          <p:nvPr/>
        </p:nvSpPr>
        <p:spPr>
          <a:xfrm>
            <a:off x="263471" y="2326149"/>
            <a:ext cx="5863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/>
              <a:t>3. Combien de carreaux visibles avait la fenêtre ?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444C182B-688C-2444-A77D-B29DB1B4E222}"/>
              </a:ext>
            </a:extLst>
          </p:cNvPr>
          <p:cNvSpPr txBox="1"/>
          <p:nvPr/>
        </p:nvSpPr>
        <p:spPr>
          <a:xfrm>
            <a:off x="305125" y="2820753"/>
            <a:ext cx="48158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/>
              <a:t>4. Le petit garçon semblait-il enrhumé ?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C6BDCC5-D42C-9D41-8B48-BFBD9D4B0D10}"/>
              </a:ext>
            </a:extLst>
          </p:cNvPr>
          <p:cNvSpPr txBox="1"/>
          <p:nvPr/>
        </p:nvSpPr>
        <p:spPr>
          <a:xfrm>
            <a:off x="608113" y="4099268"/>
            <a:ext cx="17668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/>
              <a:t>1. </a:t>
            </a:r>
            <a:r>
              <a:rPr lang="fr-FR" sz="1600" dirty="0">
                <a:solidFill>
                  <a:srgbClr val="062DFF"/>
                </a:solidFill>
              </a:rPr>
              <a:t>quatre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D4C3582-CF20-0040-AA62-2751A1D11947}"/>
              </a:ext>
            </a:extLst>
          </p:cNvPr>
          <p:cNvSpPr txBox="1"/>
          <p:nvPr/>
        </p:nvSpPr>
        <p:spPr>
          <a:xfrm>
            <a:off x="837151" y="4630124"/>
            <a:ext cx="13517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/>
              <a:t>2. </a:t>
            </a:r>
            <a:r>
              <a:rPr lang="fr-FR" sz="1600" dirty="0">
                <a:solidFill>
                  <a:srgbClr val="062DFF"/>
                </a:solidFill>
              </a:rPr>
              <a:t>brunes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0D5277AF-BF52-1A44-A012-6CF8FF992092}"/>
              </a:ext>
            </a:extLst>
          </p:cNvPr>
          <p:cNvSpPr txBox="1"/>
          <p:nvPr/>
        </p:nvSpPr>
        <p:spPr>
          <a:xfrm>
            <a:off x="727168" y="5160980"/>
            <a:ext cx="13517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/>
              <a:t>3. </a:t>
            </a:r>
            <a:r>
              <a:rPr lang="fr-FR" sz="1600" dirty="0">
                <a:solidFill>
                  <a:srgbClr val="062DFF"/>
                </a:solidFill>
              </a:rPr>
              <a:t>huit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3CD54ABB-A1C7-2044-BCA9-EFB5B0D9BC42}"/>
              </a:ext>
            </a:extLst>
          </p:cNvPr>
          <p:cNvSpPr txBox="1"/>
          <p:nvPr/>
        </p:nvSpPr>
        <p:spPr>
          <a:xfrm>
            <a:off x="593889" y="5655584"/>
            <a:ext cx="15653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/>
              <a:t>4. </a:t>
            </a:r>
            <a:r>
              <a:rPr lang="fr-FR" sz="1600" dirty="0">
                <a:solidFill>
                  <a:srgbClr val="062DFF"/>
                </a:solidFill>
              </a:rPr>
              <a:t>oui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DF939B1E-B871-8A47-871E-CB8A4AE08005}"/>
              </a:ext>
            </a:extLst>
          </p:cNvPr>
          <p:cNvSpPr txBox="1"/>
          <p:nvPr/>
        </p:nvSpPr>
        <p:spPr>
          <a:xfrm>
            <a:off x="4082970" y="3429000"/>
            <a:ext cx="436089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rgbClr val="FF0000"/>
                </a:solidFill>
              </a:rPr>
              <a:t>CONCLUSION :</a:t>
            </a:r>
          </a:p>
          <a:p>
            <a:pPr algn="ctr"/>
            <a:endParaRPr lang="fr-FR" sz="1600" b="1" dirty="0">
              <a:solidFill>
                <a:srgbClr val="062DFF"/>
              </a:solidFill>
            </a:endParaRPr>
          </a:p>
          <a:p>
            <a:pPr algn="just"/>
            <a:r>
              <a:rPr lang="fr-FR" sz="1600" b="1" dirty="0">
                <a:solidFill>
                  <a:srgbClr val="062DFF"/>
                </a:solidFill>
              </a:rPr>
              <a:t>Etudiants : </a:t>
            </a:r>
            <a:r>
              <a:rPr lang="fr-FR" sz="1400" dirty="0">
                <a:solidFill>
                  <a:srgbClr val="062DFF"/>
                </a:solidFill>
              </a:rPr>
              <a:t>être inattentif (lors de la consigne par exemple) met le cerveau automatiquement en « attention partagée »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12EB6D0E-F364-C745-9CBC-7A06CD848C77}"/>
              </a:ext>
            </a:extLst>
          </p:cNvPr>
          <p:cNvSpPr txBox="1"/>
          <p:nvPr/>
        </p:nvSpPr>
        <p:spPr>
          <a:xfrm>
            <a:off x="477011" y="3604664"/>
            <a:ext cx="19745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/>
              <a:t>Réponses :</a:t>
            </a:r>
            <a:endParaRPr lang="fr-FR" sz="1600" b="1" dirty="0">
              <a:solidFill>
                <a:srgbClr val="062DFF"/>
              </a:solidFill>
            </a:endParaRPr>
          </a:p>
        </p:txBody>
      </p:sp>
      <p:pic>
        <p:nvPicPr>
          <p:cNvPr id="20" name="Image 19" descr="Une image contenant capture d’écran, noir, Rectangle&#10;&#10;Description générée automatiquement">
            <a:extLst>
              <a:ext uri="{FF2B5EF4-FFF2-40B4-BE49-F238E27FC236}">
                <a16:creationId xmlns:a16="http://schemas.microsoft.com/office/drawing/2014/main" id="{85D4AEAF-5E96-0C4F-8598-5E85129EDF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" y="3214885"/>
            <a:ext cx="1625438" cy="3204324"/>
          </a:xfrm>
          <a:prstGeom prst="rect">
            <a:avLst/>
          </a:prstGeom>
        </p:spPr>
      </p:pic>
      <p:sp>
        <p:nvSpPr>
          <p:cNvPr id="21" name="ZoneTexte 20">
            <a:extLst>
              <a:ext uri="{FF2B5EF4-FFF2-40B4-BE49-F238E27FC236}">
                <a16:creationId xmlns:a16="http://schemas.microsoft.com/office/drawing/2014/main" id="{C530346A-8DD8-B94B-A508-38D6DFFE0E80}"/>
              </a:ext>
            </a:extLst>
          </p:cNvPr>
          <p:cNvSpPr txBox="1"/>
          <p:nvPr/>
        </p:nvSpPr>
        <p:spPr>
          <a:xfrm>
            <a:off x="4082970" y="4800655"/>
            <a:ext cx="43608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600" b="1" dirty="0">
                <a:solidFill>
                  <a:srgbClr val="062DFF"/>
                </a:solidFill>
              </a:rPr>
              <a:t>Formateurs : </a:t>
            </a:r>
            <a:r>
              <a:rPr lang="fr-FR" sz="1400" dirty="0">
                <a:solidFill>
                  <a:srgbClr val="062DFF"/>
                </a:solidFill>
              </a:rPr>
              <a:t>si on le peut, laisser la consigne au tableau, ou encadrée sur le document, etc.</a:t>
            </a:r>
          </a:p>
          <a:p>
            <a:pPr algn="just"/>
            <a:endParaRPr lang="fr-FR" sz="1400" dirty="0">
              <a:solidFill>
                <a:srgbClr val="062DFF"/>
              </a:solidFill>
            </a:endParaRPr>
          </a:p>
          <a:p>
            <a:pPr algn="just"/>
            <a:r>
              <a:rPr lang="fr-FR" sz="1400" dirty="0">
                <a:solidFill>
                  <a:srgbClr val="062DFF"/>
                </a:solidFill>
              </a:rPr>
              <a:t>Ne pas demander de lire un document avant de sans dire ce que l’on va en faire</a:t>
            </a:r>
          </a:p>
        </p:txBody>
      </p:sp>
      <p:pic>
        <p:nvPicPr>
          <p:cNvPr id="23" name="Image 22" descr="Une image contenant capture d’écran, noir, Rectangle&#10;&#10;Description générée automatiquement">
            <a:extLst>
              <a:ext uri="{FF2B5EF4-FFF2-40B4-BE49-F238E27FC236}">
                <a16:creationId xmlns:a16="http://schemas.microsoft.com/office/drawing/2014/main" id="{0D3AE976-DF8A-2D4C-B21A-62AAE776B6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58577" y="3230578"/>
            <a:ext cx="5009676" cy="3137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812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5" grpId="0"/>
      <p:bldP spid="16" grpId="0"/>
      <p:bldP spid="17" grpId="0"/>
      <p:bldP spid="19" grpId="0"/>
      <p:bldP spid="21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68961</TotalTime>
  <Words>170</Words>
  <Application>Microsoft Macintosh PowerPoint</Application>
  <PresentationFormat>Grand écran</PresentationFormat>
  <Paragraphs>19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gaspar</dc:creator>
  <cp:lastModifiedBy>eric gaspar</cp:lastModifiedBy>
  <cp:revision>1146</cp:revision>
  <cp:lastPrinted>2024-01-23T20:14:52Z</cp:lastPrinted>
  <dcterms:created xsi:type="dcterms:W3CDTF">2022-06-30T14:49:42Z</dcterms:created>
  <dcterms:modified xsi:type="dcterms:W3CDTF">2026-04-24T05:12:51Z</dcterms:modified>
</cp:coreProperties>
</file>