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388" r:id="rId2"/>
  </p:sldIdLst>
  <p:sldSz cx="12192000" cy="6858000"/>
  <p:notesSz cx="6858000" cy="9144000"/>
  <p:custShowLst>
    <p:custShow name="Diaporama personnalisé 1" id="0">
      <p:sldLst>
        <p:sld r:id="rId2"/>
      </p:sldLst>
    </p:custShow>
    <p:custShow name="Copie de Diaporama personnalisé 1" id="1">
      <p:sldLst>
        <p:sld r:id="rId2"/>
      </p:sldLst>
    </p:custShow>
  </p:custShowLst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432FF"/>
    <a:srgbClr val="B916FF"/>
    <a:srgbClr val="FF3B00"/>
    <a:srgbClr val="CF00FF"/>
    <a:srgbClr val="002CFF"/>
    <a:srgbClr val="00FF4E"/>
    <a:srgbClr val="7269FC"/>
    <a:srgbClr val="4C7EFB"/>
    <a:srgbClr val="0096FD"/>
    <a:srgbClr val="002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9875"/>
    <p:restoredTop sz="92208"/>
  </p:normalViewPr>
  <p:slideViewPr>
    <p:cSldViewPr snapToGrid="0" snapToObjects="1">
      <p:cViewPr varScale="1">
        <p:scale>
          <a:sx n="103" d="100"/>
          <a:sy n="103" d="100"/>
        </p:scale>
        <p:origin x="528" y="34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80" d="100"/>
        <a:sy n="8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napToObjects="1">
      <p:cViewPr varScale="1">
        <p:scale>
          <a:sx n="91" d="100"/>
          <a:sy n="91" d="100"/>
        </p:scale>
        <p:origin x="3592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EE5566-CEB6-6D47-9B80-AC1F44CC5AD2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390AC0-DFC8-EA48-B7C5-59D5B90E1B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45353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Description du projet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390AC0-DFC8-EA48-B7C5-59D5B90E1B58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88133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5557895-DCAC-5947-83E8-FFA9665BE5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04DB62D-C055-0E47-B3AB-B71173E46C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59EFF88-E647-8A4D-98EF-2968AFF7F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55B1FBF-1961-224F-B313-02DAA22B0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CD92332-03D4-4447-ACDE-114BAD0B0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9514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C376F4C-38CA-E34C-88E8-E842B73EFD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C225CCB-D70C-9B4E-954B-28F1BA7B99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12E7B19-5C70-894E-89F9-11E160A7C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B5EFC4B-CF8D-5046-A887-81433E10E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354376D-0C66-1C41-805B-3529AE1B2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2945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6CC0563F-A53B-114C-BBD0-296CEE2D42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1420B8E-4CCC-BB4B-9E32-E2765C54D9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0FF7A0A-418E-EE45-B965-674993610B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E4E5F23-F1E7-C949-AAA1-E49B7B5021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4924AE8-2660-9043-BE35-7818BE1F1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1925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88C015A-5070-6945-A76B-26A2EA636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582C9AB-B300-7141-A2DC-69A94AE0CD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50D586D-9014-2B4C-AF3C-E77FA135F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CD36C9E-B8D7-7444-998B-3BA24EC38B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2085D0D-923E-7C4D-A0C2-F04581B56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8463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F9F8346-79FC-744C-B620-D14FA69DA6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1AD7A08-407C-3A4E-94F7-9D13F17E80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7393A65-F313-7444-AC16-1CD3969FF3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B4007C1-054B-9E41-A97F-078C904EAF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7AC7D7A-53B1-7E48-9EBF-9D8F782A25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7704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286A6DD-4361-4042-951F-3672325F16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5528512-486C-3A49-9591-9ACD74DF08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3CFE015-48D7-FC4C-A065-5F51AE4DA8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E6CA36F-BBFE-7F48-92A3-A069324FD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AA93C5C-A98D-7B45-A1FB-BDCBC1B9E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9E8AE4D-0DAE-554D-82DB-0EF0CC596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7078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E9CEB71-3A54-7E4F-B681-3D336913DE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BEE5BEE-EA08-8346-8CC9-721E69D3E1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FEC86D6-EB1F-B840-A60D-3C7BD70709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3D024E5-DEBF-0242-968E-46014C3835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7FBFF97F-75A4-5441-AE66-1B4AB07732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ABA4765-65F5-9C4F-A972-64467CA973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70B62071-0037-D344-8C6A-A8DD87970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9005CD08-EF0C-2841-9869-F8C832375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7895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4A64274-6BFF-C54D-BCB6-2D940AEA4D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C3F9410-2A51-714E-BFCE-5360C6C49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7D62979-E225-F44D-974F-CD8E4CE100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A8B4E33-6550-D74F-ABCD-4214398CF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9301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FB2E8E9-4D0D-B14C-A57A-98D3BA75F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FA2CB24-45AF-CD42-AF2A-77B5DBADC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026DB30-8B4D-F343-9099-7ADD15CC7A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9143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F420BD2-1419-1E47-9924-378DCA3DD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81EDE11-6843-5640-8639-9486190559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E0B7381-43C7-C44B-83A0-352D1D9106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2B2D439-3257-554F-ADFD-84013AC8F2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827F6EB-82EE-F64D-A569-ED369E54A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CB27E96-F1FA-BB41-B775-DA7EA880B8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9722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E33EE1-6872-E449-9E97-CB91582A90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17B0768E-5AE6-0745-BAB8-63AD230D85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BBC01C0-8F4D-754E-856B-F939B6F707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6E701D6-DBF7-A640-AAD6-A15CB1AD6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DDC883C-B3A2-7844-A6B1-3EF4AE155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CE3374D-A034-9145-B0F9-BA3FAF7A0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0751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78C124C4-1356-324B-9A92-F3C8084290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F40F4D5-4298-4F4D-B80B-00CC504020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F1B7628-1616-AF41-834C-96F9CE24E9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7ACAA0-7A2A-184E-A857-76F9E8036D41}" type="datetimeFigureOut">
              <a:rPr lang="fr-FR" smtClean="0"/>
              <a:t>21/04/2026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2386AB4-591C-D24A-B976-A899AD2907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BA3F5C2-82DB-684F-B396-BB620E63A0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7189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hyperlink" Target="http://www.neurosup.fr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6F15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ZoneTexte 84">
            <a:extLst>
              <a:ext uri="{FF2B5EF4-FFF2-40B4-BE49-F238E27FC236}">
                <a16:creationId xmlns:a16="http://schemas.microsoft.com/office/drawing/2014/main" id="{77783B34-CDDA-FE4C-A780-F02C934D33DB}"/>
              </a:ext>
            </a:extLst>
          </p:cNvPr>
          <p:cNvSpPr txBox="1"/>
          <p:nvPr/>
        </p:nvSpPr>
        <p:spPr>
          <a:xfrm>
            <a:off x="477012" y="6507725"/>
            <a:ext cx="141295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fr-FR" sz="1200" b="1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www.neurosup.fr</a:t>
            </a:r>
            <a:endParaRPr lang="fr-FR" sz="1200" dirty="0">
              <a:solidFill>
                <a:schemeClr val="bg1"/>
              </a:solidFill>
              <a:effectLst/>
            </a:endParaRPr>
          </a:p>
        </p:txBody>
      </p:sp>
      <p:sp>
        <p:nvSpPr>
          <p:cNvPr id="106" name="ZoneTexte 105">
            <a:extLst>
              <a:ext uri="{FF2B5EF4-FFF2-40B4-BE49-F238E27FC236}">
                <a16:creationId xmlns:a16="http://schemas.microsoft.com/office/drawing/2014/main" id="{EFEDC05E-5AC5-A54A-B54F-10E2CB1B6FF8}"/>
              </a:ext>
            </a:extLst>
          </p:cNvPr>
          <p:cNvSpPr txBox="1"/>
          <p:nvPr/>
        </p:nvSpPr>
        <p:spPr>
          <a:xfrm>
            <a:off x="3649199" y="87056"/>
            <a:ext cx="539921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fr-FR" sz="1600" b="1" dirty="0">
                <a:solidFill>
                  <a:schemeClr val="bg1"/>
                </a:solidFill>
              </a:rPr>
              <a:t>« Neurosciences Cognitives et Stratégies d’Apprentissage »</a:t>
            </a:r>
            <a:endParaRPr lang="fr-FR" sz="1600" dirty="0">
              <a:solidFill>
                <a:schemeClr val="bg1"/>
              </a:solidFill>
              <a:effectLst/>
            </a:endParaRPr>
          </a:p>
        </p:txBody>
      </p:sp>
      <p:pic>
        <p:nvPicPr>
          <p:cNvPr id="32" name="Image 31" descr="Une image contenant Graphique&#10;&#10;Description générée automatiquement">
            <a:extLst>
              <a:ext uri="{FF2B5EF4-FFF2-40B4-BE49-F238E27FC236}">
                <a16:creationId xmlns:a16="http://schemas.microsoft.com/office/drawing/2014/main" id="{732FD81A-9504-F840-A842-B6481EC9A63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1364837" flipH="1">
            <a:off x="7517330" y="3390514"/>
            <a:ext cx="694676" cy="284232"/>
          </a:xfrm>
          <a:prstGeom prst="rect">
            <a:avLst/>
          </a:prstGeom>
        </p:spPr>
      </p:pic>
      <p:sp>
        <p:nvSpPr>
          <p:cNvPr id="33" name="ZoneTexte 32">
            <a:extLst>
              <a:ext uri="{FF2B5EF4-FFF2-40B4-BE49-F238E27FC236}">
                <a16:creationId xmlns:a16="http://schemas.microsoft.com/office/drawing/2014/main" id="{55DCD5D4-6902-6B4C-97CC-333EAEB74B6B}"/>
              </a:ext>
            </a:extLst>
          </p:cNvPr>
          <p:cNvSpPr txBox="1"/>
          <p:nvPr/>
        </p:nvSpPr>
        <p:spPr>
          <a:xfrm>
            <a:off x="4260691" y="3727390"/>
            <a:ext cx="141295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fr-FR" sz="1200" b="1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www.neurosup.fr</a:t>
            </a:r>
            <a:endParaRPr lang="fr-FR" sz="1200" dirty="0">
              <a:solidFill>
                <a:schemeClr val="bg1"/>
              </a:solidFill>
              <a:effectLst/>
            </a:endParaRP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619A0B05-0751-AE4B-85FB-9346690044EA}"/>
              </a:ext>
            </a:extLst>
          </p:cNvPr>
          <p:cNvSpPr txBox="1"/>
          <p:nvPr/>
        </p:nvSpPr>
        <p:spPr>
          <a:xfrm>
            <a:off x="8261454" y="2582300"/>
            <a:ext cx="3015825" cy="12618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200" b="1" u="sng" dirty="0">
                <a:solidFill>
                  <a:srgbClr val="7030A0"/>
                </a:solidFill>
              </a:rPr>
              <a:t>Etape 2 bis</a:t>
            </a:r>
          </a:p>
          <a:p>
            <a:pPr algn="just"/>
            <a:r>
              <a:rPr lang="fr-FR" sz="1200" dirty="0">
                <a:solidFill>
                  <a:srgbClr val="7030A0"/>
                </a:solidFill>
              </a:rPr>
              <a:t>Mise en relation </a:t>
            </a:r>
            <a:r>
              <a:rPr lang="fr-FR" sz="1200" b="1" dirty="0">
                <a:solidFill>
                  <a:srgbClr val="7030A0"/>
                </a:solidFill>
              </a:rPr>
              <a:t>consciente, </a:t>
            </a:r>
            <a:r>
              <a:rPr lang="fr-FR" sz="1200" dirty="0">
                <a:solidFill>
                  <a:srgbClr val="7030A0"/>
                </a:solidFill>
              </a:rPr>
              <a:t>de ces stratégies avec les recommandations de la HAS</a:t>
            </a:r>
          </a:p>
          <a:p>
            <a:pPr algn="just"/>
            <a:endParaRPr lang="fr-FR" sz="1000" dirty="0"/>
          </a:p>
          <a:p>
            <a:pPr marL="171450" indent="-171450" algn="just">
              <a:buFontTx/>
              <a:buChar char="-"/>
            </a:pPr>
            <a:r>
              <a:rPr lang="fr-FR" sz="1000" dirty="0"/>
              <a:t>Pour éviter les erreurs recensées</a:t>
            </a:r>
          </a:p>
          <a:p>
            <a:pPr marL="171450" indent="-171450" algn="just">
              <a:buFontTx/>
              <a:buChar char="-"/>
            </a:pPr>
            <a:r>
              <a:rPr lang="fr-FR" sz="1000" dirty="0"/>
              <a:t>Avec </a:t>
            </a:r>
            <a:r>
              <a:rPr lang="fr-FR" sz="1000" b="1" dirty="0"/>
              <a:t>Tuteur</a:t>
            </a:r>
            <a:r>
              <a:rPr lang="fr-FR" sz="1000" dirty="0"/>
              <a:t> mis au courant des stratégies diffusées aux stagiaires</a:t>
            </a:r>
            <a:endParaRPr lang="fr-FR" sz="1000" b="1" u="sng" dirty="0">
              <a:solidFill>
                <a:srgbClr val="7030A0"/>
              </a:solidFill>
            </a:endParaRPr>
          </a:p>
        </p:txBody>
      </p:sp>
      <p:pic>
        <p:nvPicPr>
          <p:cNvPr id="35" name="Image 34" descr="Une image contenant Police, texte, Graphique, logo&#10;&#10;Description générée automatiquement">
            <a:extLst>
              <a:ext uri="{FF2B5EF4-FFF2-40B4-BE49-F238E27FC236}">
                <a16:creationId xmlns:a16="http://schemas.microsoft.com/office/drawing/2014/main" id="{15196A4A-F33F-5F46-90D8-84A3A636656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050380" y="3953084"/>
            <a:ext cx="1509843" cy="569285"/>
          </a:xfrm>
          <a:prstGeom prst="rect">
            <a:avLst/>
          </a:prstGeom>
        </p:spPr>
      </p:pic>
      <p:pic>
        <p:nvPicPr>
          <p:cNvPr id="36" name="Image 35" descr="Une image contenant capture d’écran, noir, Rectangle&#10;&#10;Description générée automatiquement">
            <a:extLst>
              <a:ext uri="{FF2B5EF4-FFF2-40B4-BE49-F238E27FC236}">
                <a16:creationId xmlns:a16="http://schemas.microsoft.com/office/drawing/2014/main" id="{4C4552BD-1C27-5C4B-9B0E-630C5EB03A1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111955" y="2281456"/>
            <a:ext cx="3302757" cy="2502346"/>
          </a:xfrm>
          <a:prstGeom prst="rect">
            <a:avLst/>
          </a:prstGeom>
        </p:spPr>
      </p:pic>
      <p:sp>
        <p:nvSpPr>
          <p:cNvPr id="38" name="ZoneTexte 37">
            <a:extLst>
              <a:ext uri="{FF2B5EF4-FFF2-40B4-BE49-F238E27FC236}">
                <a16:creationId xmlns:a16="http://schemas.microsoft.com/office/drawing/2014/main" id="{5F3CE710-08EB-4440-91C9-54D7B5150F31}"/>
              </a:ext>
            </a:extLst>
          </p:cNvPr>
          <p:cNvSpPr txBox="1"/>
          <p:nvPr/>
        </p:nvSpPr>
        <p:spPr>
          <a:xfrm>
            <a:off x="2470997" y="913157"/>
            <a:ext cx="856582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600" b="1" dirty="0"/>
              <a:t>Angle choisi pour le projet : la </a:t>
            </a:r>
            <a:r>
              <a:rPr lang="fr-FR" sz="1600" b="1" dirty="0">
                <a:solidFill>
                  <a:srgbClr val="FF0000"/>
                </a:solidFill>
              </a:rPr>
              <a:t>« transversalité » </a:t>
            </a:r>
            <a:r>
              <a:rPr lang="fr-FR" sz="1600" b="1" dirty="0"/>
              <a:t>des stratégies présentées ainsi qu’</a:t>
            </a:r>
            <a:r>
              <a:rPr lang="fr-FR" sz="1600" b="1" dirty="0">
                <a:solidFill>
                  <a:srgbClr val="FF0000"/>
                </a:solidFill>
              </a:rPr>
              <a:t>une culture commune</a:t>
            </a:r>
            <a:r>
              <a:rPr lang="fr-FR" sz="1600" b="1" dirty="0"/>
              <a:t> à tous les acteurs de l’IFSI.</a:t>
            </a:r>
            <a:endParaRPr lang="fr-FR" sz="1600" dirty="0">
              <a:effectLst/>
            </a:endParaRPr>
          </a:p>
        </p:txBody>
      </p:sp>
      <p:sp>
        <p:nvSpPr>
          <p:cNvPr id="40" name="ZoneTexte 39">
            <a:extLst>
              <a:ext uri="{FF2B5EF4-FFF2-40B4-BE49-F238E27FC236}">
                <a16:creationId xmlns:a16="http://schemas.microsoft.com/office/drawing/2014/main" id="{ECCDDE03-FF30-AE4F-A5CF-183F426B80F3}"/>
              </a:ext>
            </a:extLst>
          </p:cNvPr>
          <p:cNvSpPr txBox="1"/>
          <p:nvPr/>
        </p:nvSpPr>
        <p:spPr>
          <a:xfrm>
            <a:off x="219731" y="2582300"/>
            <a:ext cx="372304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200" dirty="0">
                <a:solidFill>
                  <a:srgbClr val="7030A0"/>
                </a:solidFill>
              </a:rPr>
              <a:t>50 Stratégies d’apprentissage </a:t>
            </a:r>
            <a:r>
              <a:rPr lang="fr-FR" sz="1200" dirty="0" err="1">
                <a:solidFill>
                  <a:srgbClr val="7030A0"/>
                </a:solidFill>
              </a:rPr>
              <a:t>Neurosup</a:t>
            </a:r>
            <a:endParaRPr lang="fr-FR" sz="1200" dirty="0">
              <a:solidFill>
                <a:srgbClr val="7030A0"/>
              </a:solidFill>
            </a:endParaRPr>
          </a:p>
          <a:p>
            <a:pPr algn="ctr"/>
            <a:r>
              <a:rPr lang="fr-FR" sz="1200" dirty="0">
                <a:solidFill>
                  <a:srgbClr val="7030A0"/>
                </a:solidFill>
              </a:rPr>
              <a:t>pour Formateur(</a:t>
            </a:r>
            <a:r>
              <a:rPr lang="fr-FR" sz="1200" dirty="0" err="1">
                <a:solidFill>
                  <a:srgbClr val="7030A0"/>
                </a:solidFill>
              </a:rPr>
              <a:t>trice</a:t>
            </a:r>
            <a:r>
              <a:rPr lang="fr-FR" sz="1200" dirty="0">
                <a:solidFill>
                  <a:srgbClr val="7030A0"/>
                </a:solidFill>
              </a:rPr>
              <a:t>)s</a:t>
            </a:r>
            <a:endParaRPr lang="fr-FR" sz="1000" dirty="0">
              <a:solidFill>
                <a:srgbClr val="7030A0"/>
              </a:solidFill>
            </a:endParaRPr>
          </a:p>
        </p:txBody>
      </p:sp>
      <p:pic>
        <p:nvPicPr>
          <p:cNvPr id="41" name="Image 40" descr="Une image contenant habits, dessin humoristique, personne&#10;&#10;Description générée automatiquement">
            <a:extLst>
              <a:ext uri="{FF2B5EF4-FFF2-40B4-BE49-F238E27FC236}">
                <a16:creationId xmlns:a16="http://schemas.microsoft.com/office/drawing/2014/main" id="{42E3CF85-2FE6-FB41-B733-87F2A425256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646296" y="3092530"/>
            <a:ext cx="936172" cy="920949"/>
          </a:xfrm>
          <a:prstGeom prst="rect">
            <a:avLst/>
          </a:prstGeom>
        </p:spPr>
      </p:pic>
      <p:pic>
        <p:nvPicPr>
          <p:cNvPr id="42" name="Image 41" descr="Une image contenant dessin humoristique, illustration, art&#10;&#10;Description générée automatiquement">
            <a:extLst>
              <a:ext uri="{FF2B5EF4-FFF2-40B4-BE49-F238E27FC236}">
                <a16:creationId xmlns:a16="http://schemas.microsoft.com/office/drawing/2014/main" id="{D4543C07-9E5F-D040-81D7-410BB964DD1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240374" y="3152819"/>
            <a:ext cx="1315375" cy="771690"/>
          </a:xfrm>
          <a:prstGeom prst="rect">
            <a:avLst/>
          </a:prstGeom>
        </p:spPr>
      </p:pic>
      <p:pic>
        <p:nvPicPr>
          <p:cNvPr id="43" name="Image 42" descr="Une image contenant capture d’écran, noir, Rectangle&#10;&#10;Description générée automatiquement">
            <a:extLst>
              <a:ext uri="{FF2B5EF4-FFF2-40B4-BE49-F238E27FC236}">
                <a16:creationId xmlns:a16="http://schemas.microsoft.com/office/drawing/2014/main" id="{6C20213F-951C-554E-B15A-ECE4935BFAE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70972" y="2281456"/>
            <a:ext cx="3302757" cy="2502346"/>
          </a:xfrm>
          <a:prstGeom prst="rect">
            <a:avLst/>
          </a:prstGeom>
        </p:spPr>
      </p:pic>
      <p:sp>
        <p:nvSpPr>
          <p:cNvPr id="44" name="ZoneTexte 43">
            <a:extLst>
              <a:ext uri="{FF2B5EF4-FFF2-40B4-BE49-F238E27FC236}">
                <a16:creationId xmlns:a16="http://schemas.microsoft.com/office/drawing/2014/main" id="{E4513486-55A7-8B4D-86CF-2252151A9F66}"/>
              </a:ext>
            </a:extLst>
          </p:cNvPr>
          <p:cNvSpPr txBox="1"/>
          <p:nvPr/>
        </p:nvSpPr>
        <p:spPr>
          <a:xfrm>
            <a:off x="718181" y="4139378"/>
            <a:ext cx="3723041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000" dirty="0"/>
              <a:t>- Insérables dans toute habitude pédagogique</a:t>
            </a:r>
            <a:endParaRPr lang="fr-FR" sz="1000" dirty="0">
              <a:solidFill>
                <a:srgbClr val="7030A0"/>
              </a:solidFill>
            </a:endParaRPr>
          </a:p>
        </p:txBody>
      </p:sp>
      <p:sp>
        <p:nvSpPr>
          <p:cNvPr id="45" name="ZoneTexte 44">
            <a:extLst>
              <a:ext uri="{FF2B5EF4-FFF2-40B4-BE49-F238E27FC236}">
                <a16:creationId xmlns:a16="http://schemas.microsoft.com/office/drawing/2014/main" id="{60028D08-0B1E-2C49-B820-AAF5DF3B459B}"/>
              </a:ext>
            </a:extLst>
          </p:cNvPr>
          <p:cNvSpPr txBox="1"/>
          <p:nvPr/>
        </p:nvSpPr>
        <p:spPr>
          <a:xfrm>
            <a:off x="726866" y="4345099"/>
            <a:ext cx="3723041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000" dirty="0"/>
              <a:t>- Y « Picorer » ce qui vous plait …</a:t>
            </a:r>
            <a:endParaRPr lang="fr-FR" sz="1000" dirty="0">
              <a:solidFill>
                <a:srgbClr val="7030A0"/>
              </a:solidFill>
            </a:endParaRPr>
          </a:p>
        </p:txBody>
      </p:sp>
      <p:sp>
        <p:nvSpPr>
          <p:cNvPr id="47" name="ZoneTexte 46">
            <a:extLst>
              <a:ext uri="{FF2B5EF4-FFF2-40B4-BE49-F238E27FC236}">
                <a16:creationId xmlns:a16="http://schemas.microsoft.com/office/drawing/2014/main" id="{7F9C3839-D601-484F-9E31-C0827758B1DD}"/>
              </a:ext>
            </a:extLst>
          </p:cNvPr>
          <p:cNvSpPr txBox="1"/>
          <p:nvPr/>
        </p:nvSpPr>
        <p:spPr>
          <a:xfrm>
            <a:off x="1656778" y="2401992"/>
            <a:ext cx="96014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200" b="1" u="sng" dirty="0">
                <a:solidFill>
                  <a:srgbClr val="7030A0"/>
                </a:solidFill>
              </a:rPr>
              <a:t>Etape 1</a:t>
            </a:r>
            <a:endParaRPr lang="fr-FR" sz="1000" b="1" u="sng" dirty="0">
              <a:solidFill>
                <a:srgbClr val="7030A0"/>
              </a:solidFill>
            </a:endParaRPr>
          </a:p>
        </p:txBody>
      </p:sp>
      <p:pic>
        <p:nvPicPr>
          <p:cNvPr id="48" name="Image 47" descr="Une image contenant capture d’écran, noir, Rectangle&#10;&#10;Description générée automatiquement">
            <a:extLst>
              <a:ext uri="{FF2B5EF4-FFF2-40B4-BE49-F238E27FC236}">
                <a16:creationId xmlns:a16="http://schemas.microsoft.com/office/drawing/2014/main" id="{A5F3377A-083F-9742-9BA6-7D6AEE20FB7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23404" y="2281456"/>
            <a:ext cx="3302757" cy="2502346"/>
          </a:xfrm>
          <a:prstGeom prst="rect">
            <a:avLst/>
          </a:prstGeom>
        </p:spPr>
      </p:pic>
      <p:sp>
        <p:nvSpPr>
          <p:cNvPr id="49" name="ZoneTexte 48">
            <a:extLst>
              <a:ext uri="{FF2B5EF4-FFF2-40B4-BE49-F238E27FC236}">
                <a16:creationId xmlns:a16="http://schemas.microsoft.com/office/drawing/2014/main" id="{43159A6E-9260-3041-96BD-D130F99CB0B6}"/>
              </a:ext>
            </a:extLst>
          </p:cNvPr>
          <p:cNvSpPr txBox="1"/>
          <p:nvPr/>
        </p:nvSpPr>
        <p:spPr>
          <a:xfrm>
            <a:off x="5523297" y="2436558"/>
            <a:ext cx="96014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200" b="1" u="sng" dirty="0">
                <a:solidFill>
                  <a:srgbClr val="7030A0"/>
                </a:solidFill>
              </a:rPr>
              <a:t>Etape 2</a:t>
            </a:r>
            <a:endParaRPr lang="fr-FR" sz="1000" b="1" u="sng" dirty="0">
              <a:solidFill>
                <a:srgbClr val="7030A0"/>
              </a:solidFill>
            </a:endParaRPr>
          </a:p>
        </p:txBody>
      </p:sp>
      <p:sp>
        <p:nvSpPr>
          <p:cNvPr id="53" name="ZoneTexte 52">
            <a:extLst>
              <a:ext uri="{FF2B5EF4-FFF2-40B4-BE49-F238E27FC236}">
                <a16:creationId xmlns:a16="http://schemas.microsoft.com/office/drawing/2014/main" id="{B5F56B80-F0E8-4F45-88CA-5BC7B7C5F2DD}"/>
              </a:ext>
            </a:extLst>
          </p:cNvPr>
          <p:cNvSpPr txBox="1"/>
          <p:nvPr/>
        </p:nvSpPr>
        <p:spPr>
          <a:xfrm>
            <a:off x="4413139" y="2673421"/>
            <a:ext cx="3391315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200" dirty="0">
                <a:solidFill>
                  <a:srgbClr val="7030A0"/>
                </a:solidFill>
              </a:rPr>
              <a:t>Dont les déclinaisons en version « étudiant(e)s »,</a:t>
            </a:r>
          </a:p>
        </p:txBody>
      </p:sp>
      <p:sp>
        <p:nvSpPr>
          <p:cNvPr id="55" name="ZoneTexte 54">
            <a:extLst>
              <a:ext uri="{FF2B5EF4-FFF2-40B4-BE49-F238E27FC236}">
                <a16:creationId xmlns:a16="http://schemas.microsoft.com/office/drawing/2014/main" id="{1463114E-5AD1-0140-9A78-CCA35A8473C3}"/>
              </a:ext>
            </a:extLst>
          </p:cNvPr>
          <p:cNvSpPr txBox="1"/>
          <p:nvPr/>
        </p:nvSpPr>
        <p:spPr>
          <a:xfrm>
            <a:off x="4522374" y="4076515"/>
            <a:ext cx="3128839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000" dirty="0">
                <a:solidFill>
                  <a:srgbClr val="7030A0"/>
                </a:solidFill>
              </a:rPr>
              <a:t>pour leur travail en classe OU en situations réelles.</a:t>
            </a:r>
          </a:p>
        </p:txBody>
      </p:sp>
      <p:sp>
        <p:nvSpPr>
          <p:cNvPr id="56" name="ZoneTexte 55">
            <a:extLst>
              <a:ext uri="{FF2B5EF4-FFF2-40B4-BE49-F238E27FC236}">
                <a16:creationId xmlns:a16="http://schemas.microsoft.com/office/drawing/2014/main" id="{0225DA6B-05EE-FB42-9B7B-FD12FB1F65DE}"/>
              </a:ext>
            </a:extLst>
          </p:cNvPr>
          <p:cNvSpPr txBox="1"/>
          <p:nvPr/>
        </p:nvSpPr>
        <p:spPr>
          <a:xfrm>
            <a:off x="8234154" y="286922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57" name="ZoneTexte 56">
            <a:extLst>
              <a:ext uri="{FF2B5EF4-FFF2-40B4-BE49-F238E27FC236}">
                <a16:creationId xmlns:a16="http://schemas.microsoft.com/office/drawing/2014/main" id="{FD7FFB33-02E0-A547-86BA-8506E2B2767C}"/>
              </a:ext>
            </a:extLst>
          </p:cNvPr>
          <p:cNvSpPr txBox="1"/>
          <p:nvPr/>
        </p:nvSpPr>
        <p:spPr>
          <a:xfrm>
            <a:off x="4886568" y="2880185"/>
            <a:ext cx="1956723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000" dirty="0"/>
              <a:t>leur sont aussi utiles à connaître,</a:t>
            </a:r>
          </a:p>
        </p:txBody>
      </p:sp>
      <p:pic>
        <p:nvPicPr>
          <p:cNvPr id="58" name="Image 57" descr="Une image contenant Graphique&#10;&#10;Description générée automatiquement">
            <a:extLst>
              <a:ext uri="{FF2B5EF4-FFF2-40B4-BE49-F238E27FC236}">
                <a16:creationId xmlns:a16="http://schemas.microsoft.com/office/drawing/2014/main" id="{CC8EA0B4-A374-1942-97B7-1454A3E3865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1364837" flipH="1">
            <a:off x="3733170" y="3131218"/>
            <a:ext cx="694676" cy="284232"/>
          </a:xfrm>
          <a:prstGeom prst="rect">
            <a:avLst/>
          </a:prstGeom>
        </p:spPr>
      </p:pic>
      <p:pic>
        <p:nvPicPr>
          <p:cNvPr id="60" name="Image 59" descr="Une image contenant Graphique&#10;&#10;Description générée automatiquement">
            <a:extLst>
              <a:ext uri="{FF2B5EF4-FFF2-40B4-BE49-F238E27FC236}">
                <a16:creationId xmlns:a16="http://schemas.microsoft.com/office/drawing/2014/main" id="{F41DB428-49E1-B54C-8143-B16A7DED865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453124" flipH="1">
            <a:off x="3719873" y="3422093"/>
            <a:ext cx="694676" cy="284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6318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69024</TotalTime>
  <Words>136</Words>
  <Application>Microsoft Macintosh PowerPoint</Application>
  <PresentationFormat>Grand écran</PresentationFormat>
  <Paragraphs>20</Paragraphs>
  <Slides>1</Slides>
  <Notes>1</Notes>
  <HiddenSlides>0</HiddenSlides>
  <MMClips>0</MMClips>
  <ScaleCrop>false</ScaleCrop>
  <HeadingPairs>
    <vt:vector size="8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  <vt:variant>
        <vt:lpstr>Diaporamas personnalisés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Thème Office</vt:lpstr>
      <vt:lpstr>Présentation PowerPoint</vt:lpstr>
      <vt:lpstr>Diaporama personnalisé 1</vt:lpstr>
      <vt:lpstr>Copie de Diaporama personnalisé 1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eric gaspar</dc:creator>
  <cp:lastModifiedBy>eric gaspar</cp:lastModifiedBy>
  <cp:revision>1161</cp:revision>
  <cp:lastPrinted>2024-01-23T20:14:52Z</cp:lastPrinted>
  <dcterms:created xsi:type="dcterms:W3CDTF">2022-06-30T14:49:42Z</dcterms:created>
  <dcterms:modified xsi:type="dcterms:W3CDTF">2026-04-21T16:17:42Z</dcterms:modified>
</cp:coreProperties>
</file>