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318" r:id="rId2"/>
  </p:sldIdLst>
  <p:sldSz cx="12192000" cy="6858000"/>
  <p:notesSz cx="6858000" cy="9144000"/>
  <p:custShowLst>
    <p:custShow name="Diaporama personnalisé 1" id="0">
      <p:sldLst/>
    </p:custShow>
    <p:custShow name="Copie de Diaporama personnalisé 1" id="1">
      <p:sldLst/>
    </p:custShow>
  </p:custShowLst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432FF"/>
    <a:srgbClr val="B916FF"/>
    <a:srgbClr val="FF3B00"/>
    <a:srgbClr val="CF00FF"/>
    <a:srgbClr val="002CFF"/>
    <a:srgbClr val="00FF4E"/>
    <a:srgbClr val="7269FC"/>
    <a:srgbClr val="4C7EFB"/>
    <a:srgbClr val="0096FD"/>
    <a:srgbClr val="002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875"/>
    <p:restoredTop sz="92208"/>
  </p:normalViewPr>
  <p:slideViewPr>
    <p:cSldViewPr snapToGrid="0" snapToObjects="1">
      <p:cViewPr varScale="1">
        <p:scale>
          <a:sx n="103" d="100"/>
          <a:sy n="103" d="100"/>
        </p:scale>
        <p:origin x="528" y="34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0" d="100"/>
        <a:sy n="8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 snapToObjects="1">
      <p:cViewPr varScale="1">
        <p:scale>
          <a:sx n="91" d="100"/>
          <a:sy n="91" d="100"/>
        </p:scale>
        <p:origin x="3592" y="19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EE5566-CEB6-6D47-9B80-AC1F44CC5AD2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390AC0-DFC8-EA48-B7C5-59D5B90E1B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34535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 algn="just">
              <a:buAutoNum type="arabicPeriod"/>
            </a:pPr>
            <a:r>
              <a:rPr lang="fr-FR" dirty="0"/>
              <a:t>Montrer qu’à chaque étape le cerveau peut effacer (donc compliquer ) l’enregistrement d’une info.</a:t>
            </a:r>
          </a:p>
          <a:p>
            <a:pPr marL="228600" indent="-228600" algn="just">
              <a:buAutoNum type="arabicPeriod"/>
            </a:pPr>
            <a:r>
              <a:rPr lang="fr-FR" dirty="0"/>
              <a:t>La mémoire de travail est celle qui compare ce qu’on lui dit avec ce qu’on a déjà vécu sur le sujet qui est stocké dans la mémoire à long terme.</a:t>
            </a:r>
          </a:p>
          <a:p>
            <a:pPr marL="228600" indent="-228600" algn="just">
              <a:buAutoNum type="arabicPeriod"/>
            </a:pPr>
            <a:r>
              <a:rPr lang="fr-FR" dirty="0"/>
              <a:t>Revenir sur la mémoire procédurale (celle des automatismes) et pour faire rire sur la mémoire épisodique qui nous fait souvent croire à une part de faux dans nos souvenirs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1390AC0-DFC8-EA48-B7C5-59D5B90E1B5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7686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5557895-DCAC-5947-83E8-FFA9665BE57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C04DB62D-C055-0E47-B3AB-B71173E46C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59EFF88-E647-8A4D-98EF-2968AFF7F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A55B1FBF-1961-224F-B313-02DAA22B0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CD92332-03D4-4447-ACDE-114BAD0B0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5140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C376F4C-38CA-E34C-88E8-E842B73EFD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C225CCB-D70C-9B4E-954B-28F1BA7B99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2E7B19-5C70-894E-89F9-11E160A7C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B5EFC4B-CF8D-5046-A887-81433E10E6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354376D-0C66-1C41-805B-3529AE1B28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2945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CC0563F-A53B-114C-BBD0-296CEE2D423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1420B8E-4CCC-BB4B-9E32-E2765C54D9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0FF7A0A-418E-EE45-B965-674993610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E4E5F23-F1E7-C949-AAA1-E49B7B502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4924AE8-2660-9043-BE35-7818BE1F1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192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88C015A-5070-6945-A76B-26A2EA636C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582C9AB-B300-7141-A2DC-69A94AE0CD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50D586D-9014-2B4C-AF3C-E77FA135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36C9E-B8D7-7444-998B-3BA24EC38B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2085D0D-923E-7C4D-A0C2-F04581B565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084636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F9F8346-79FC-744C-B620-D14FA69DA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1AD7A08-407C-3A4E-94F7-9D13F17E80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7393A65-F313-7444-AC16-1CD3969FF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B4007C1-054B-9E41-A97F-078C904EA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7AC7D7A-53B1-7E48-9EBF-9D8F782A2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7704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286A6DD-4361-4042-951F-3672325F1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5528512-486C-3A49-9591-9ACD74DF08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3CFE015-48D7-FC4C-A065-5F51AE4DA8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3E6CA36F-BBFE-7F48-92A3-A069324FD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CAA93C5C-A98D-7B45-A1FB-BDCBC1B9E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C9E8AE4D-0DAE-554D-82DB-0EF0CC596D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77078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E9CEB71-3A54-7E4F-B681-3D336913DE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BEE5BEE-EA08-8346-8CC9-721E69D3E1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FEC86D6-EB1F-B840-A60D-3C7BD70709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73D024E5-DEBF-0242-968E-46014C3835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FBFF97F-75A4-5441-AE66-1B4AB07732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2ABA4765-65F5-9C4F-A972-64467CA97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B62071-0037-D344-8C6A-A8DD87970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005CD08-EF0C-2841-9869-F8C8323757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78952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A64274-6BFF-C54D-BCB6-2D940AEA4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C3F9410-2A51-714E-BFCE-5360C6C49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E7D62979-E225-F44D-974F-CD8E4CE100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A8B4E33-6550-D74F-ABCD-4214398CF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29301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8FB2E8E9-4D0D-B14C-A57A-98D3BA75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9FA2CB24-45AF-CD42-AF2A-77B5DBADC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026DB30-8B4D-F343-9099-7ADD15CC7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7914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420BD2-1419-1E47-9924-378DCA3DDA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81EDE11-6843-5640-8639-948619055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E0B7381-43C7-C44B-83A0-352D1D9106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B2D439-3257-554F-ADFD-84013AC8F2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7827F6EB-82EE-F64D-A569-ED369E54A7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8CB27E96-F1FA-BB41-B775-DA7EA880B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69722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E33EE1-6872-E449-9E97-CB91582A9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7B0768E-5AE6-0745-BAB8-63AD230D85D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BBC01C0-8F4D-754E-856B-F939B6F707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B6E701D6-DBF7-A640-AAD6-A15CB1AD6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FDDC883C-B3A2-7844-A6B1-3EF4AE155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CE3374D-A034-9145-B0F9-BA3FAF7A0C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10751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78C124C4-1356-324B-9A92-F3C8084290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F40F4D5-4298-4F4D-B80B-00CC504020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F1B7628-1616-AF41-834C-96F9CE24E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ACAA0-7A2A-184E-A857-76F9E8036D41}" type="datetimeFigureOut">
              <a:rPr lang="fr-FR" smtClean="0"/>
              <a:t>22/04/2026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2386AB4-591C-D24A-B976-A899AD2907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A3F5C2-82DB-684F-B396-BB620E63A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5DC5F-68E0-D145-B2B4-A3ECAD543859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97189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eurosup.fr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e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6F15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9BF8E714-51C1-9740-AAA5-C7FEFD4A7E57}"/>
              </a:ext>
            </a:extLst>
          </p:cNvPr>
          <p:cNvSpPr txBox="1"/>
          <p:nvPr/>
        </p:nvSpPr>
        <p:spPr>
          <a:xfrm>
            <a:off x="477012" y="6507725"/>
            <a:ext cx="141295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fr-FR" sz="1200" b="1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www.neurosup.fr</a:t>
            </a:r>
            <a:endParaRPr lang="fr-FR" sz="1200" dirty="0">
              <a:solidFill>
                <a:schemeClr val="bg1"/>
              </a:solidFill>
              <a:effectLst/>
            </a:endParaRPr>
          </a:p>
        </p:txBody>
      </p:sp>
      <p:pic>
        <p:nvPicPr>
          <p:cNvPr id="8" name="Image 44" descr="cerveau sourire dessin.jpg">
            <a:extLst>
              <a:ext uri="{FF2B5EF4-FFF2-40B4-BE49-F238E27FC236}">
                <a16:creationId xmlns:a16="http://schemas.microsoft.com/office/drawing/2014/main" id="{9911FF5F-C3B6-404C-918A-75830DC7E17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5480" y="3216604"/>
            <a:ext cx="1297544" cy="135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ZoneTexte 8">
            <a:extLst>
              <a:ext uri="{FF2B5EF4-FFF2-40B4-BE49-F238E27FC236}">
                <a16:creationId xmlns:a16="http://schemas.microsoft.com/office/drawing/2014/main" id="{A8B243C0-D8BB-5C46-A0E4-DE2E219B3C5E}"/>
              </a:ext>
            </a:extLst>
          </p:cNvPr>
          <p:cNvSpPr txBox="1"/>
          <p:nvPr/>
        </p:nvSpPr>
        <p:spPr>
          <a:xfrm>
            <a:off x="7881381" y="4575817"/>
            <a:ext cx="356738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solidFill>
                  <a:srgbClr val="C00000"/>
                </a:solidFill>
              </a:rPr>
              <a:t>3. Mémoire à long terme </a:t>
            </a:r>
            <a:r>
              <a:rPr lang="fr-FR" sz="1400" b="1" i="1" dirty="0">
                <a:solidFill>
                  <a:srgbClr val="C00000"/>
                </a:solidFill>
              </a:rPr>
              <a:t>(dont mémoire épisodique et mémoire procédurale)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1D21D2C1-F090-384E-BB00-5CB611733BC1}"/>
              </a:ext>
            </a:extLst>
          </p:cNvPr>
          <p:cNvSpPr txBox="1"/>
          <p:nvPr/>
        </p:nvSpPr>
        <p:spPr>
          <a:xfrm>
            <a:off x="4586818" y="4577695"/>
            <a:ext cx="112990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solidFill>
                  <a:srgbClr val="C00000"/>
                </a:solidFill>
              </a:rPr>
              <a:t>1. Attention</a:t>
            </a:r>
          </a:p>
        </p:txBody>
      </p:sp>
      <p:pic>
        <p:nvPicPr>
          <p:cNvPr id="15" name="Image 14" descr="cerveau sourire dessin.jpg">
            <a:extLst>
              <a:ext uri="{FF2B5EF4-FFF2-40B4-BE49-F238E27FC236}">
                <a16:creationId xmlns:a16="http://schemas.microsoft.com/office/drawing/2014/main" id="{7CBE2A8B-8440-B24F-A8D3-369CB8CEEC8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770" y="3232098"/>
            <a:ext cx="1297544" cy="135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ZoneTexte 15">
            <a:extLst>
              <a:ext uri="{FF2B5EF4-FFF2-40B4-BE49-F238E27FC236}">
                <a16:creationId xmlns:a16="http://schemas.microsoft.com/office/drawing/2014/main" id="{5B08C9B0-B81A-B245-AA1F-116F3707007B}"/>
              </a:ext>
            </a:extLst>
          </p:cNvPr>
          <p:cNvSpPr txBox="1"/>
          <p:nvPr/>
        </p:nvSpPr>
        <p:spPr>
          <a:xfrm>
            <a:off x="6523673" y="4583436"/>
            <a:ext cx="10725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solidFill>
                  <a:srgbClr val="C00000"/>
                </a:solidFill>
              </a:rPr>
              <a:t>2. Mémoire de travail</a:t>
            </a:r>
          </a:p>
        </p:txBody>
      </p:sp>
      <p:pic>
        <p:nvPicPr>
          <p:cNvPr id="17" name="Image 35" descr="flèche arrondie 2.jpg">
            <a:extLst>
              <a:ext uri="{FF2B5EF4-FFF2-40B4-BE49-F238E27FC236}">
                <a16:creationId xmlns:a16="http://schemas.microsoft.com/office/drawing/2014/main" id="{883B298E-6E46-6C45-AFE6-92ACE66380B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5455086" y="2635721"/>
            <a:ext cx="1512560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Image 35" descr="flèche arrondie 2.jpg">
            <a:extLst>
              <a:ext uri="{FF2B5EF4-FFF2-40B4-BE49-F238E27FC236}">
                <a16:creationId xmlns:a16="http://schemas.microsoft.com/office/drawing/2014/main" id="{FA8B2E31-21E1-AC40-8D06-9E1C8351038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 flipV="1">
            <a:off x="7422623" y="2618003"/>
            <a:ext cx="2013237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ZoneTexte 18">
            <a:extLst>
              <a:ext uri="{FF2B5EF4-FFF2-40B4-BE49-F238E27FC236}">
                <a16:creationId xmlns:a16="http://schemas.microsoft.com/office/drawing/2014/main" id="{B48125E9-6C22-6B4A-9086-292FE30669A8}"/>
              </a:ext>
            </a:extLst>
          </p:cNvPr>
          <p:cNvSpPr txBox="1"/>
          <p:nvPr/>
        </p:nvSpPr>
        <p:spPr>
          <a:xfrm>
            <a:off x="2722601" y="4591599"/>
            <a:ext cx="106078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dirty="0">
                <a:solidFill>
                  <a:srgbClr val="C00000"/>
                </a:solidFill>
              </a:rPr>
              <a:t>0. Mémoire sensorielle</a:t>
            </a:r>
          </a:p>
        </p:txBody>
      </p:sp>
      <p:pic>
        <p:nvPicPr>
          <p:cNvPr id="20" name="Image 19" descr="cerveau sourire dessin.jpg">
            <a:extLst>
              <a:ext uri="{FF2B5EF4-FFF2-40B4-BE49-F238E27FC236}">
                <a16:creationId xmlns:a16="http://schemas.microsoft.com/office/drawing/2014/main" id="{24BA8595-C1FF-2A47-9AA1-D752F2FD899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4226" y="3155668"/>
            <a:ext cx="1297544" cy="135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" name="Image 35" descr="flèche arrondie 2.jpg">
            <a:extLst>
              <a:ext uri="{FF2B5EF4-FFF2-40B4-BE49-F238E27FC236}">
                <a16:creationId xmlns:a16="http://schemas.microsoft.com/office/drawing/2014/main" id="{D934B08E-A011-194B-927A-3A64481DCAC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575601" y="2640059"/>
            <a:ext cx="1512560" cy="5346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Image 35" descr="flèche arrondie 2.jpg">
            <a:extLst>
              <a:ext uri="{FF2B5EF4-FFF2-40B4-BE49-F238E27FC236}">
                <a16:creationId xmlns:a16="http://schemas.microsoft.com/office/drawing/2014/main" id="{EB0E6D23-2D38-8143-AC6A-813AA191981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5879" y="5201217"/>
            <a:ext cx="1512560" cy="523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Image 22" descr="cerveau sourire dessin.jpg">
            <a:extLst>
              <a:ext uri="{FF2B5EF4-FFF2-40B4-BE49-F238E27FC236}">
                <a16:creationId xmlns:a16="http://schemas.microsoft.com/office/drawing/2014/main" id="{74B85982-F84F-E94D-A8EC-053E4B3F273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995" y="3254754"/>
            <a:ext cx="1297544" cy="13537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ZoneTexte 23">
            <a:extLst>
              <a:ext uri="{FF2B5EF4-FFF2-40B4-BE49-F238E27FC236}">
                <a16:creationId xmlns:a16="http://schemas.microsoft.com/office/drawing/2014/main" id="{80B7A8D6-89B5-7A45-8493-93AD71E13FFD}"/>
              </a:ext>
            </a:extLst>
          </p:cNvPr>
          <p:cNvSpPr txBox="1"/>
          <p:nvPr/>
        </p:nvSpPr>
        <p:spPr>
          <a:xfrm>
            <a:off x="2192700" y="1900151"/>
            <a:ext cx="17729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i="1" dirty="0">
                <a:solidFill>
                  <a:srgbClr val="0432FF"/>
                </a:solidFill>
              </a:rPr>
              <a:t>« j’étais retourné, je ne l’ai pas vu(e) » </a:t>
            </a:r>
            <a:r>
              <a:rPr lang="fr-FR" sz="1200" b="1" i="1" dirty="0">
                <a:solidFill>
                  <a:srgbClr val="0432FF"/>
                </a:solidFill>
                <a:sym typeface="Wingdings" pitchFamily="2" charset="2"/>
              </a:rPr>
              <a:t>alors …</a:t>
            </a:r>
            <a:endParaRPr lang="fr-FR" sz="1200" b="1" i="1" dirty="0">
              <a:solidFill>
                <a:srgbClr val="0432FF"/>
              </a:solidFill>
            </a:endParaRP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9FF9F75A-33D4-EC4F-9F71-B7764561FD0E}"/>
              </a:ext>
            </a:extLst>
          </p:cNvPr>
          <p:cNvSpPr txBox="1"/>
          <p:nvPr/>
        </p:nvSpPr>
        <p:spPr>
          <a:xfrm>
            <a:off x="4472317" y="1933971"/>
            <a:ext cx="1646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200" b="1" i="1" dirty="0">
                <a:solidFill>
                  <a:srgbClr val="0432FF"/>
                </a:solidFill>
              </a:rPr>
              <a:t>« j’étais attentif à autre chose » alors …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ED0797B0-890D-C244-AE47-2B64BD5DDDA8}"/>
              </a:ext>
            </a:extLst>
          </p:cNvPr>
          <p:cNvSpPr txBox="1"/>
          <p:nvPr/>
        </p:nvSpPr>
        <p:spPr>
          <a:xfrm>
            <a:off x="6403786" y="1947301"/>
            <a:ext cx="1512559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i="1" dirty="0">
                <a:solidFill>
                  <a:srgbClr val="0432FF"/>
                </a:solidFill>
              </a:rPr>
              <a:t>« bof … » alors</a:t>
            </a:r>
            <a:r>
              <a:rPr lang="fr-FR" sz="1400" b="1" i="1" dirty="0">
                <a:solidFill>
                  <a:srgbClr val="0432FF"/>
                </a:solidFill>
                <a:sym typeface="Wingdings" pitchFamily="2" charset="2"/>
              </a:rPr>
              <a:t> …</a:t>
            </a:r>
            <a:endParaRPr lang="fr-FR" sz="1400" b="1" i="1" dirty="0">
              <a:solidFill>
                <a:srgbClr val="0432FF"/>
              </a:solidFill>
            </a:endParaRP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03E2D94-E979-524F-BEB2-2270F854E14B}"/>
              </a:ext>
            </a:extLst>
          </p:cNvPr>
          <p:cNvSpPr txBox="1"/>
          <p:nvPr/>
        </p:nvSpPr>
        <p:spPr>
          <a:xfrm>
            <a:off x="7881382" y="1948790"/>
            <a:ext cx="22241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400" b="1" i="1" dirty="0">
                <a:solidFill>
                  <a:srgbClr val="0432FF"/>
                </a:solidFill>
              </a:rPr>
              <a:t>« je ne m’y suis exposé qu’une fois » alors …</a:t>
            </a:r>
          </a:p>
        </p:txBody>
      </p:sp>
      <p:pic>
        <p:nvPicPr>
          <p:cNvPr id="28" name="Image 27" descr="Une image contenant texte, dessin au trait&#10;&#10;Description générée automatiquement">
            <a:extLst>
              <a:ext uri="{FF2B5EF4-FFF2-40B4-BE49-F238E27FC236}">
                <a16:creationId xmlns:a16="http://schemas.microsoft.com/office/drawing/2014/main" id="{E90B4490-AAFB-884C-8CF9-EB1335BA6F3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987825" y="2755699"/>
            <a:ext cx="506628" cy="399969"/>
          </a:xfrm>
          <a:prstGeom prst="rect">
            <a:avLst/>
          </a:prstGeom>
        </p:spPr>
      </p:pic>
      <p:pic>
        <p:nvPicPr>
          <p:cNvPr id="29" name="Image 28" descr="Une image contenant texte, dessin au trait&#10;&#10;Description générée automatiquement">
            <a:extLst>
              <a:ext uri="{FF2B5EF4-FFF2-40B4-BE49-F238E27FC236}">
                <a16:creationId xmlns:a16="http://schemas.microsoft.com/office/drawing/2014/main" id="{41A29F27-4B0C-9F4A-91DA-B2212E35455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42862" y="5564496"/>
            <a:ext cx="506628" cy="399969"/>
          </a:xfrm>
          <a:prstGeom prst="rect">
            <a:avLst/>
          </a:prstGeom>
        </p:spPr>
      </p:pic>
      <p:pic>
        <p:nvPicPr>
          <p:cNvPr id="30" name="Image 29" descr="Une image contenant texte, dessin au trait&#10;&#10;Description générée automatiquement">
            <a:extLst>
              <a:ext uri="{FF2B5EF4-FFF2-40B4-BE49-F238E27FC236}">
                <a16:creationId xmlns:a16="http://schemas.microsoft.com/office/drawing/2014/main" id="{FC470D9C-D6DD-C84D-8EC9-C84B4120E30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266364" y="2747235"/>
            <a:ext cx="506628" cy="399969"/>
          </a:xfrm>
          <a:prstGeom prst="rect">
            <a:avLst/>
          </a:prstGeom>
        </p:spPr>
      </p:pic>
      <p:pic>
        <p:nvPicPr>
          <p:cNvPr id="31" name="Image 30" descr="Une image contenant texte, dessin au trait&#10;&#10;Description générée automatiquement">
            <a:extLst>
              <a:ext uri="{FF2B5EF4-FFF2-40B4-BE49-F238E27FC236}">
                <a16:creationId xmlns:a16="http://schemas.microsoft.com/office/drawing/2014/main" id="{F4BD323E-D790-DC45-8568-1800A304E6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890182" y="2755699"/>
            <a:ext cx="506628" cy="3999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3831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16" grpId="0"/>
      <p:bldP spid="24" grpId="0"/>
      <p:bldP spid="25" grpId="0"/>
      <p:bldP spid="26" grpId="0"/>
      <p:bldP spid="27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69024</TotalTime>
  <Words>151</Words>
  <Application>Microsoft Macintosh PowerPoint</Application>
  <PresentationFormat>Grand écran</PresentationFormat>
  <Paragraphs>13</Paragraphs>
  <Slides>1</Slides>
  <Notes>1</Notes>
  <HiddenSlides>0</HiddenSlides>
  <MMClips>0</MMClips>
  <ScaleCrop>false</ScaleCrop>
  <HeadingPairs>
    <vt:vector size="8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  <vt:variant>
        <vt:lpstr>Diaporamas personnalisés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Wingdings</vt:lpstr>
      <vt:lpstr>Thème Office</vt:lpstr>
      <vt:lpstr>Présentation PowerPoint</vt:lpstr>
      <vt:lpstr>Diaporama personnalisé 1</vt:lpstr>
      <vt:lpstr>Copie de Diaporama personnalisé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eric gaspar</dc:creator>
  <cp:lastModifiedBy>eric gaspar</cp:lastModifiedBy>
  <cp:revision>1161</cp:revision>
  <cp:lastPrinted>2024-01-23T20:14:52Z</cp:lastPrinted>
  <dcterms:created xsi:type="dcterms:W3CDTF">2022-06-30T14:49:42Z</dcterms:created>
  <dcterms:modified xsi:type="dcterms:W3CDTF">2026-04-22T06:02:51Z</dcterms:modified>
</cp:coreProperties>
</file>