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45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90" d="100"/>
          <a:sy n="90" d="100"/>
        </p:scale>
        <p:origin x="208" y="6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Toutes les « billes » qui vont être fournies durant cette formation concernant l’attention. A destination des formateurs et/ou des étudiants.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199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30" name="Image 29" descr="Une image contenant noir, obscurité, espace, capture d’écran&#10;&#10;Description générée automatiquement">
            <a:extLst>
              <a:ext uri="{FF2B5EF4-FFF2-40B4-BE49-F238E27FC236}">
                <a16:creationId xmlns:a16="http://schemas.microsoft.com/office/drawing/2014/main" id="{46EFF23C-D955-F342-A939-B3ABA400C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08774" y="444418"/>
            <a:ext cx="1266921" cy="1252016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0D83AEC3-FEE4-C944-984B-F8AC0158A0DE}"/>
              </a:ext>
            </a:extLst>
          </p:cNvPr>
          <p:cNvSpPr txBox="1"/>
          <p:nvPr/>
        </p:nvSpPr>
        <p:spPr>
          <a:xfrm>
            <a:off x="416226" y="901149"/>
            <a:ext cx="1467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>
                <a:solidFill>
                  <a:schemeClr val="bg1"/>
                </a:solidFill>
              </a:rPr>
              <a:t>L’attention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4AC3792-A60E-A94B-9BC2-5C22CDF45743}"/>
              </a:ext>
            </a:extLst>
          </p:cNvPr>
          <p:cNvSpPr txBox="1"/>
          <p:nvPr/>
        </p:nvSpPr>
        <p:spPr>
          <a:xfrm>
            <a:off x="736598" y="1820873"/>
            <a:ext cx="105237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/>
              <a:t>Bille 1 : éviter « l’attention partagée »</a:t>
            </a:r>
          </a:p>
          <a:p>
            <a:r>
              <a:rPr lang="fr-FR" sz="1500" b="1" dirty="0"/>
              <a:t>Bille 2 : utiliser le « </a:t>
            </a:r>
            <a:r>
              <a:rPr lang="fr-FR" sz="1500" b="1" dirty="0" err="1"/>
              <a:t>floutage</a:t>
            </a:r>
            <a:r>
              <a:rPr lang="fr-FR" sz="1500" b="1" dirty="0"/>
              <a:t> » provoqué par l’attention sélective</a:t>
            </a:r>
          </a:p>
          <a:p>
            <a:r>
              <a:rPr lang="fr-FR" sz="1500" b="1" dirty="0"/>
              <a:t>Bille 3 : dépouiller le message-document d’éléments distracteurs</a:t>
            </a:r>
          </a:p>
          <a:p>
            <a:r>
              <a:rPr lang="fr-FR" sz="1500" b="1" dirty="0"/>
              <a:t>Bille 4 : montrer aux élèves qu’ils ne sont pas multitâches</a:t>
            </a:r>
          </a:p>
          <a:p>
            <a:r>
              <a:rPr lang="fr-FR" sz="1500" b="1" dirty="0"/>
              <a:t>Bille 5 : test d’Arte simplifié pour les élèves</a:t>
            </a:r>
            <a:endParaRPr lang="fr-FR" sz="1500" i="1" dirty="0"/>
          </a:p>
          <a:p>
            <a:r>
              <a:rPr lang="fr-FR" sz="1500" b="1" dirty="0"/>
              <a:t>Bille 6 : étirer le temps d’attention par comparaison</a:t>
            </a:r>
          </a:p>
          <a:p>
            <a:r>
              <a:rPr lang="fr-FR" sz="1500" b="1" dirty="0"/>
              <a:t>Bille 7 : étirer le temps d’attention en comptant</a:t>
            </a:r>
          </a:p>
          <a:p>
            <a:r>
              <a:rPr lang="fr-FR" sz="1500" b="1" dirty="0"/>
              <a:t>Bille 8 : étirer le temps d’attention en avertissant qu’il y a des pièges dans les questions</a:t>
            </a:r>
          </a:p>
          <a:p>
            <a:r>
              <a:rPr lang="fr-FR" sz="1500" b="1" dirty="0"/>
              <a:t>Bille 9 : étirer le temps d’attention en avertissant qu’il y a des pièges dans les réponses</a:t>
            </a:r>
          </a:p>
          <a:p>
            <a:r>
              <a:rPr lang="fr-FR" sz="1500" b="1" dirty="0"/>
              <a:t>Bille 10 : étirer le temps d’attention avec les conditions « nécessaires » et « suffisantes »</a:t>
            </a:r>
          </a:p>
          <a:p>
            <a:r>
              <a:rPr lang="fr-FR" sz="1500" b="1" dirty="0"/>
              <a:t>Bille 11 : laisser une consigne écrite au tableau le plus longtemps possible</a:t>
            </a:r>
          </a:p>
          <a:p>
            <a:r>
              <a:rPr lang="fr-FR" sz="1500" b="1" dirty="0"/>
              <a:t>Bille 12 : annoncer aux élèves quelle devra être leur principale cible d’attention dans ce qui va suivre (vidéo, speech, etc.)</a:t>
            </a:r>
          </a:p>
          <a:p>
            <a:r>
              <a:rPr lang="fr-FR" sz="1500" b="1" dirty="0"/>
              <a:t>Bille 13  : apprendre aux élèves comment on relit une copie avant de la rendre, en évitant des lectures en multitâches</a:t>
            </a:r>
          </a:p>
          <a:p>
            <a:r>
              <a:rPr lang="fr-FR" sz="1500" b="1" dirty="0"/>
              <a:t>Bille 14 : utiliser la « fluctuation attentionnelle » pour aider l’élève à tenir la distance</a:t>
            </a:r>
          </a:p>
          <a:p>
            <a:r>
              <a:rPr lang="fr-FR" sz="1500" b="1" dirty="0"/>
              <a:t>Bille 15 : indiquer par un symbole au tableau à quels moments la concentration est indispensable (pastille rouge)</a:t>
            </a:r>
          </a:p>
          <a:p>
            <a:r>
              <a:rPr lang="fr-FR" sz="1500" b="1" dirty="0"/>
              <a:t>Bille 16 : en revenant sur le remplissage des « blancs » par le cerveau lui-même, montrer qu’il le fait aussi en cas d’inattention</a:t>
            </a:r>
            <a:endParaRPr lang="fr-FR" sz="1500" i="1" dirty="0"/>
          </a:p>
          <a:p>
            <a:r>
              <a:rPr lang="fr-FR" sz="1500" b="1" dirty="0"/>
              <a:t>Bille 17 : abandonner le multitâches souvent proposé aux élèves, en séparant les étapes de la tâche, les rubriques, …</a:t>
            </a:r>
            <a:endParaRPr lang="fr-FR" sz="1500" i="1" dirty="0"/>
          </a:p>
          <a:p>
            <a:r>
              <a:rPr lang="fr-FR" sz="1500" b="1" dirty="0"/>
              <a:t>Bille 18 : en revenant sur le remplissage des « blancs » par le cerveau lui-même, montrer qu’il le fait aussi en cas d’inattention</a:t>
            </a:r>
            <a:endParaRPr lang="fr-FR" sz="1500" i="1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28AA4C8-4ABE-B842-A87F-3DED679E6FFD}"/>
              </a:ext>
            </a:extLst>
          </p:cNvPr>
          <p:cNvSpPr/>
          <p:nvPr/>
        </p:nvSpPr>
        <p:spPr>
          <a:xfrm>
            <a:off x="379490" y="76691"/>
            <a:ext cx="11237975" cy="36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b="1" dirty="0">
                <a:solidFill>
                  <a:schemeClr val="bg1"/>
                </a:solidFill>
              </a:rPr>
              <a:t>Les « billes » pour formateurs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3F2C2C-9089-1242-AAE9-40F6C970B567}"/>
              </a:ext>
            </a:extLst>
          </p:cNvPr>
          <p:cNvSpPr/>
          <p:nvPr/>
        </p:nvSpPr>
        <p:spPr>
          <a:xfrm>
            <a:off x="3303440" y="550275"/>
            <a:ext cx="59082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sz="1400" b="1" dirty="0">
                <a:latin typeface="Trebuchet MS" charset="0"/>
              </a:rPr>
              <a:t>Bille 0 : </a:t>
            </a:r>
            <a:r>
              <a:rPr lang="fr-FR" sz="1400" b="1" dirty="0"/>
              <a:t>faire passer les tests d’aujourd’hui également à vos élèves …</a:t>
            </a:r>
            <a:endParaRPr lang="fr-FR" sz="1400" b="1" dirty="0"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0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337</Words>
  <Application>Microsoft Macintosh PowerPoint</Application>
  <PresentationFormat>Grand écran</PresentationFormat>
  <Paragraphs>24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2026-04-21T16:18:29Z</dcterms:modified>
</cp:coreProperties>
</file>