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196" r:id="rId2"/>
  </p:sldIdLst>
  <p:sldSz cx="12192000" cy="6858000"/>
  <p:notesSz cx="6858000" cy="9144000"/>
  <p:custShowLst>
    <p:custShow name="Diaporama personnalisé 1" id="0">
      <p:sldLst/>
    </p:custShow>
    <p:custShow name="Copie de Diaporama personnalisé 1" id="1">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32FF"/>
    <a:srgbClr val="B916FF"/>
    <a:srgbClr val="FF3B00"/>
    <a:srgbClr val="CF00FF"/>
    <a:srgbClr val="002CFF"/>
    <a:srgbClr val="00FF4E"/>
    <a:srgbClr val="7269FC"/>
    <a:srgbClr val="4C7EFB"/>
    <a:srgbClr val="0096FD"/>
    <a:srgbClr val="002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77"/>
    <p:restoredTop sz="92208"/>
  </p:normalViewPr>
  <p:slideViewPr>
    <p:cSldViewPr snapToGrid="0" snapToObjects="1">
      <p:cViewPr varScale="1">
        <p:scale>
          <a:sx n="96" d="100"/>
          <a:sy n="96" d="100"/>
        </p:scale>
        <p:origin x="184" y="480"/>
      </p:cViewPr>
      <p:guideLst>
        <p:guide orient="horz" pos="2160"/>
        <p:guide pos="3840"/>
      </p:guideLst>
    </p:cSldViewPr>
  </p:slideViewPr>
  <p:outlineViewPr>
    <p:cViewPr>
      <p:scale>
        <a:sx n="33" d="100"/>
        <a:sy n="33" d="100"/>
      </p:scale>
      <p:origin x="0" y="0"/>
    </p:cViewPr>
  </p:outlineViewPr>
  <p:notesTextViewPr>
    <p:cViewPr>
      <p:scale>
        <a:sx n="80" d="100"/>
        <a:sy n="80" d="100"/>
      </p:scale>
      <p:origin x="0" y="0"/>
    </p:cViewPr>
  </p:notesTextViewPr>
  <p:sorterViewPr>
    <p:cViewPr>
      <p:scale>
        <a:sx n="80" d="100"/>
        <a:sy n="80" d="100"/>
      </p:scale>
      <p:origin x="0" y="0"/>
    </p:cViewPr>
  </p:sorterViewPr>
  <p:notesViewPr>
    <p:cSldViewPr snapToGrid="0" snapToObjects="1">
      <p:cViewPr varScale="1">
        <p:scale>
          <a:sx n="91" d="100"/>
          <a:sy n="91" d="100"/>
        </p:scale>
        <p:origin x="3592" y="19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E5566-CEB6-6D47-9B80-AC1F44CC5AD2}" type="datetimeFigureOut">
              <a:rPr lang="fr-FR" smtClean="0"/>
              <a:t>22/04/2026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0AC0-DFC8-EA48-B7C5-59D5B90E1B58}" type="slidenum">
              <a:rPr lang="fr-FR" smtClean="0"/>
              <a:t>‹N°›</a:t>
            </a:fld>
            <a:endParaRPr lang="fr-FR"/>
          </a:p>
        </p:txBody>
      </p:sp>
    </p:spTree>
    <p:extLst>
      <p:ext uri="{BB962C8B-B14F-4D97-AF65-F5344CB8AC3E}">
        <p14:creationId xmlns:p14="http://schemas.microsoft.com/office/powerpoint/2010/main" val="53453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lgn="just">
              <a:buAutoNum type="arabicPeriod"/>
            </a:pPr>
            <a:r>
              <a:rPr lang="fr-FR" dirty="0"/>
              <a:t>Alors on commence direct par une question. Ne regardez pas internet avant de donner la réponse ! N’ayez crainte, il n’y aura pas de gage selon la réponse donnée !</a:t>
            </a:r>
          </a:p>
          <a:p>
            <a:pPr marL="228600" indent="-228600" algn="just">
              <a:buAutoNum type="arabicPeriod"/>
            </a:pPr>
            <a:endParaRPr lang="fr-FR" dirty="0"/>
          </a:p>
          <a:p>
            <a:pPr marL="228600" indent="-228600" algn="just">
              <a:buAutoNum type="arabicPeriod"/>
            </a:pPr>
            <a:r>
              <a:rPr lang="fr-FR" dirty="0"/>
              <a:t>« Parmi vous, qui pense que l’autruche est un oiseau ? ». Que ceux qui pensent OUI, lèvent la main que je puisse les compter, approximativement.</a:t>
            </a:r>
          </a:p>
          <a:p>
            <a:pPr marL="228600" indent="-228600" algn="just">
              <a:buAutoNum type="arabicPeriod"/>
            </a:pPr>
            <a:endParaRPr lang="fr-FR" dirty="0"/>
          </a:p>
          <a:p>
            <a:pPr marL="228600" indent="-228600" algn="just">
              <a:buAutoNum type="arabicPeriod"/>
            </a:pPr>
            <a:r>
              <a:rPr lang="fr-FR" dirty="0"/>
              <a:t>Très bien. Merci. Alors déjà, je vous rassure, les résultats sont toujours à peu près les mêmes partout en France, que l’on soit formateur ou étudiants. Environ 60% répondent OUI, 40% disent NON.</a:t>
            </a:r>
          </a:p>
          <a:p>
            <a:pPr marL="228600" indent="-228600" algn="just">
              <a:buAutoNum type="arabicPeriod"/>
            </a:pPr>
            <a:endParaRPr lang="fr-FR" dirty="0"/>
          </a:p>
          <a:p>
            <a:pPr marL="228600" indent="-228600" algn="just">
              <a:buAutoNum type="arabicPeriod"/>
            </a:pPr>
            <a:r>
              <a:rPr lang="fr-FR" dirty="0"/>
              <a:t>Alors l’intérêt de cette question n’est pas de savoir qui a raison mais POURQUOI tout le monde ou presque n’a pas choisi la même réponse ?</a:t>
            </a:r>
          </a:p>
          <a:p>
            <a:pPr marL="228600" indent="-228600" algn="just">
              <a:buAutoNum type="arabicPeriod"/>
            </a:pPr>
            <a:endParaRPr lang="fr-FR" dirty="0"/>
          </a:p>
          <a:p>
            <a:pPr marL="228600" indent="-228600" algn="just">
              <a:buAutoNum type="arabicPeriod"/>
            </a:pPr>
            <a:r>
              <a:rPr lang="fr-FR" dirty="0"/>
              <a:t>Eh bien, vous allez faire connaissance avec l’une des particularités du cerveau et comment cette particularité est à l’origine des erreurs que l’on a envie de dire, au moins lors de notre première pensée</a:t>
            </a:r>
          </a:p>
          <a:p>
            <a:pPr marL="228600" indent="-228600" algn="just">
              <a:buAutoNum type="arabicPeriod"/>
            </a:pPr>
            <a:endParaRPr lang="fr-FR" dirty="0"/>
          </a:p>
          <a:p>
            <a:pPr marL="228600" indent="-228600" algn="just">
              <a:buAutoNum type="arabicPeriod"/>
            </a:pPr>
            <a:r>
              <a:rPr lang="fr-FR" dirty="0"/>
              <a:t>D’ailleurs si je m’adresse aux adultes qui ont un peu plus d’années de vie que leurs étudiants, vous savez que vous avez chacun, 3ou 4 mots dont l’orthographe vous fait douter. Et que ça dure depuis des années. Et que vous savez que ce doute ne disparaitra jamais. Cela ne veut pas dire que l’on va faire une erreur sur l’orthographe de ce mot mais que l’on s’est donné une astuce mnémotechnique pour lever le doute et donner la bonne réponse …. C’est bien ça n’est-ce pas ?</a:t>
            </a:r>
          </a:p>
        </p:txBody>
      </p:sp>
      <p:sp>
        <p:nvSpPr>
          <p:cNvPr id="4" name="Espace réservé du numéro de diapositive 3"/>
          <p:cNvSpPr>
            <a:spLocks noGrp="1"/>
          </p:cNvSpPr>
          <p:nvPr>
            <p:ph type="sldNum" sz="quarter" idx="5"/>
          </p:nvPr>
        </p:nvSpPr>
        <p:spPr/>
        <p:txBody>
          <a:bodyPr/>
          <a:lstStyle/>
          <a:p>
            <a:fld id="{F1390AC0-DFC8-EA48-B7C5-59D5B90E1B58}" type="slidenum">
              <a:rPr lang="fr-FR" smtClean="0"/>
              <a:t>1</a:t>
            </a:fld>
            <a:endParaRPr lang="fr-FR"/>
          </a:p>
        </p:txBody>
      </p:sp>
    </p:spTree>
    <p:extLst>
      <p:ext uri="{BB962C8B-B14F-4D97-AF65-F5344CB8AC3E}">
        <p14:creationId xmlns:p14="http://schemas.microsoft.com/office/powerpoint/2010/main" val="101221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57895-DCAC-5947-83E8-FFA9665BE57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04DB62D-C055-0E47-B3AB-B71173E46C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9EFF88-E647-8A4D-98EF-2968AFF7F0AF}"/>
              </a:ext>
            </a:extLst>
          </p:cNvPr>
          <p:cNvSpPr>
            <a:spLocks noGrp="1"/>
          </p:cNvSpPr>
          <p:nvPr>
            <p:ph type="dt" sz="half" idx="10"/>
          </p:nvPr>
        </p:nvSpPr>
        <p:spPr/>
        <p:txBody>
          <a:bodyPr/>
          <a:lstStyle/>
          <a:p>
            <a:fld id="{857ACAA0-7A2A-184E-A857-76F9E8036D41}" type="datetimeFigureOut">
              <a:rPr lang="fr-FR" smtClean="0"/>
              <a:t>22/04/2026</a:t>
            </a:fld>
            <a:endParaRPr lang="fr-FR"/>
          </a:p>
        </p:txBody>
      </p:sp>
      <p:sp>
        <p:nvSpPr>
          <p:cNvPr id="5" name="Espace réservé du pied de page 4">
            <a:extLst>
              <a:ext uri="{FF2B5EF4-FFF2-40B4-BE49-F238E27FC236}">
                <a16:creationId xmlns:a16="http://schemas.microsoft.com/office/drawing/2014/main" id="{A55B1FBF-1961-224F-B313-02DAA22B00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D92332-03D4-4447-ACDE-114BAD0B0635}"/>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3459514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376F4C-38CA-E34C-88E8-E842B73EFD9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C225CCB-D70C-9B4E-954B-28F1BA7B99C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2E7B19-5C70-894E-89F9-11E160A7C2D4}"/>
              </a:ext>
            </a:extLst>
          </p:cNvPr>
          <p:cNvSpPr>
            <a:spLocks noGrp="1"/>
          </p:cNvSpPr>
          <p:nvPr>
            <p:ph type="dt" sz="half" idx="10"/>
          </p:nvPr>
        </p:nvSpPr>
        <p:spPr/>
        <p:txBody>
          <a:bodyPr/>
          <a:lstStyle/>
          <a:p>
            <a:fld id="{857ACAA0-7A2A-184E-A857-76F9E8036D41}" type="datetimeFigureOut">
              <a:rPr lang="fr-FR" smtClean="0"/>
              <a:t>22/04/2026</a:t>
            </a:fld>
            <a:endParaRPr lang="fr-FR"/>
          </a:p>
        </p:txBody>
      </p:sp>
      <p:sp>
        <p:nvSpPr>
          <p:cNvPr id="5" name="Espace réservé du pied de page 4">
            <a:extLst>
              <a:ext uri="{FF2B5EF4-FFF2-40B4-BE49-F238E27FC236}">
                <a16:creationId xmlns:a16="http://schemas.microsoft.com/office/drawing/2014/main" id="{BB5EFC4B-CF8D-5046-A887-81433E10E6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54376D-0C66-1C41-805B-3529AE1B281D}"/>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1592945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CC0563F-A53B-114C-BBD0-296CEE2D423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420B8E-4CCC-BB4B-9E32-E2765C54D95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FF7A0A-418E-EE45-B965-674993610BB1}"/>
              </a:ext>
            </a:extLst>
          </p:cNvPr>
          <p:cNvSpPr>
            <a:spLocks noGrp="1"/>
          </p:cNvSpPr>
          <p:nvPr>
            <p:ph type="dt" sz="half" idx="10"/>
          </p:nvPr>
        </p:nvSpPr>
        <p:spPr/>
        <p:txBody>
          <a:bodyPr/>
          <a:lstStyle/>
          <a:p>
            <a:fld id="{857ACAA0-7A2A-184E-A857-76F9E8036D41}" type="datetimeFigureOut">
              <a:rPr lang="fr-FR" smtClean="0"/>
              <a:t>22/04/2026</a:t>
            </a:fld>
            <a:endParaRPr lang="fr-FR"/>
          </a:p>
        </p:txBody>
      </p:sp>
      <p:sp>
        <p:nvSpPr>
          <p:cNvPr id="5" name="Espace réservé du pied de page 4">
            <a:extLst>
              <a:ext uri="{FF2B5EF4-FFF2-40B4-BE49-F238E27FC236}">
                <a16:creationId xmlns:a16="http://schemas.microsoft.com/office/drawing/2014/main" id="{8E4E5F23-F1E7-C949-AAA1-E49B7B5021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924AE8-2660-9043-BE35-7818BE1F10C4}"/>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2111925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C015A-5070-6945-A76B-26A2EA636CB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582C9AB-B300-7141-A2DC-69A94AE0CD0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D586D-9014-2B4C-AF3C-E77FA135F438}"/>
              </a:ext>
            </a:extLst>
          </p:cNvPr>
          <p:cNvSpPr>
            <a:spLocks noGrp="1"/>
          </p:cNvSpPr>
          <p:nvPr>
            <p:ph type="dt" sz="half" idx="10"/>
          </p:nvPr>
        </p:nvSpPr>
        <p:spPr/>
        <p:txBody>
          <a:bodyPr/>
          <a:lstStyle/>
          <a:p>
            <a:fld id="{857ACAA0-7A2A-184E-A857-76F9E8036D41}" type="datetimeFigureOut">
              <a:rPr lang="fr-FR" smtClean="0"/>
              <a:t>22/04/2026</a:t>
            </a:fld>
            <a:endParaRPr lang="fr-FR"/>
          </a:p>
        </p:txBody>
      </p:sp>
      <p:sp>
        <p:nvSpPr>
          <p:cNvPr id="5" name="Espace réservé du pied de page 4">
            <a:extLst>
              <a:ext uri="{FF2B5EF4-FFF2-40B4-BE49-F238E27FC236}">
                <a16:creationId xmlns:a16="http://schemas.microsoft.com/office/drawing/2014/main" id="{FCD36C9E-B8D7-7444-998B-3BA24EC38B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085D0D-923E-7C4D-A0C2-F04581B565A9}"/>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3408463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F8346-79FC-744C-B620-D14FA69DA64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1AD7A08-407C-3A4E-94F7-9D13F17E8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7393A65-F313-7444-AC16-1CD3969FF3BB}"/>
              </a:ext>
            </a:extLst>
          </p:cNvPr>
          <p:cNvSpPr>
            <a:spLocks noGrp="1"/>
          </p:cNvSpPr>
          <p:nvPr>
            <p:ph type="dt" sz="half" idx="10"/>
          </p:nvPr>
        </p:nvSpPr>
        <p:spPr/>
        <p:txBody>
          <a:bodyPr/>
          <a:lstStyle/>
          <a:p>
            <a:fld id="{857ACAA0-7A2A-184E-A857-76F9E8036D41}" type="datetimeFigureOut">
              <a:rPr lang="fr-FR" smtClean="0"/>
              <a:t>22/04/2026</a:t>
            </a:fld>
            <a:endParaRPr lang="fr-FR"/>
          </a:p>
        </p:txBody>
      </p:sp>
      <p:sp>
        <p:nvSpPr>
          <p:cNvPr id="5" name="Espace réservé du pied de page 4">
            <a:extLst>
              <a:ext uri="{FF2B5EF4-FFF2-40B4-BE49-F238E27FC236}">
                <a16:creationId xmlns:a16="http://schemas.microsoft.com/office/drawing/2014/main" id="{7B4007C1-054B-9E41-A97F-078C904EAF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AC7D7A-53B1-7E48-9EBF-9D8F782A2509}"/>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437704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86A6DD-4361-4042-951F-3672325F163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528512-486C-3A49-9591-9ACD74DF08D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3CFE015-48D7-FC4C-A065-5F51AE4DA8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E6CA36F-BBFE-7F48-92A3-A069324FDD12}"/>
              </a:ext>
            </a:extLst>
          </p:cNvPr>
          <p:cNvSpPr>
            <a:spLocks noGrp="1"/>
          </p:cNvSpPr>
          <p:nvPr>
            <p:ph type="dt" sz="half" idx="10"/>
          </p:nvPr>
        </p:nvSpPr>
        <p:spPr/>
        <p:txBody>
          <a:bodyPr/>
          <a:lstStyle/>
          <a:p>
            <a:fld id="{857ACAA0-7A2A-184E-A857-76F9E8036D41}" type="datetimeFigureOut">
              <a:rPr lang="fr-FR" smtClean="0"/>
              <a:t>22/04/2026</a:t>
            </a:fld>
            <a:endParaRPr lang="fr-FR"/>
          </a:p>
        </p:txBody>
      </p:sp>
      <p:sp>
        <p:nvSpPr>
          <p:cNvPr id="6" name="Espace réservé du pied de page 5">
            <a:extLst>
              <a:ext uri="{FF2B5EF4-FFF2-40B4-BE49-F238E27FC236}">
                <a16:creationId xmlns:a16="http://schemas.microsoft.com/office/drawing/2014/main" id="{CAA93C5C-A98D-7B45-A1FB-BDCBC1B9E7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E8AE4D-0DAE-554D-82DB-0EF0CC596DAC}"/>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2377078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CEB71-3A54-7E4F-B681-3D336913DEB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BEE5BEE-EA08-8346-8CC9-721E69D3E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FEC86D6-EB1F-B840-A60D-3C7BD70709C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3D024E5-DEBF-0242-968E-46014C383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FBFF97F-75A4-5441-AE66-1B4AB07732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ABA4765-65F5-9C4F-A972-64467CA973A5}"/>
              </a:ext>
            </a:extLst>
          </p:cNvPr>
          <p:cNvSpPr>
            <a:spLocks noGrp="1"/>
          </p:cNvSpPr>
          <p:nvPr>
            <p:ph type="dt" sz="half" idx="10"/>
          </p:nvPr>
        </p:nvSpPr>
        <p:spPr/>
        <p:txBody>
          <a:bodyPr/>
          <a:lstStyle/>
          <a:p>
            <a:fld id="{857ACAA0-7A2A-184E-A857-76F9E8036D41}" type="datetimeFigureOut">
              <a:rPr lang="fr-FR" smtClean="0"/>
              <a:t>22/04/2026</a:t>
            </a:fld>
            <a:endParaRPr lang="fr-FR"/>
          </a:p>
        </p:txBody>
      </p:sp>
      <p:sp>
        <p:nvSpPr>
          <p:cNvPr id="8" name="Espace réservé du pied de page 7">
            <a:extLst>
              <a:ext uri="{FF2B5EF4-FFF2-40B4-BE49-F238E27FC236}">
                <a16:creationId xmlns:a16="http://schemas.microsoft.com/office/drawing/2014/main" id="{70B62071-0037-D344-8C6A-A8DD8797071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005CD08-EF0C-2841-9869-F8C83237572E}"/>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3707895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64274-6BFF-C54D-BCB6-2D940AEA4D4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3F9410-2A51-714E-BFCE-5360C6C49360}"/>
              </a:ext>
            </a:extLst>
          </p:cNvPr>
          <p:cNvSpPr>
            <a:spLocks noGrp="1"/>
          </p:cNvSpPr>
          <p:nvPr>
            <p:ph type="dt" sz="half" idx="10"/>
          </p:nvPr>
        </p:nvSpPr>
        <p:spPr/>
        <p:txBody>
          <a:bodyPr/>
          <a:lstStyle/>
          <a:p>
            <a:fld id="{857ACAA0-7A2A-184E-A857-76F9E8036D41}" type="datetimeFigureOut">
              <a:rPr lang="fr-FR" smtClean="0"/>
              <a:t>22/04/2026</a:t>
            </a:fld>
            <a:endParaRPr lang="fr-FR"/>
          </a:p>
        </p:txBody>
      </p:sp>
      <p:sp>
        <p:nvSpPr>
          <p:cNvPr id="4" name="Espace réservé du pied de page 3">
            <a:extLst>
              <a:ext uri="{FF2B5EF4-FFF2-40B4-BE49-F238E27FC236}">
                <a16:creationId xmlns:a16="http://schemas.microsoft.com/office/drawing/2014/main" id="{E7D62979-E225-F44D-974F-CD8E4CE1008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A8B4E33-6550-D74F-ABCD-4214398CFC4D}"/>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4129301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FB2E8E9-4D0D-B14C-A57A-98D3BA75F7F5}"/>
              </a:ext>
            </a:extLst>
          </p:cNvPr>
          <p:cNvSpPr>
            <a:spLocks noGrp="1"/>
          </p:cNvSpPr>
          <p:nvPr>
            <p:ph type="dt" sz="half" idx="10"/>
          </p:nvPr>
        </p:nvSpPr>
        <p:spPr/>
        <p:txBody>
          <a:bodyPr/>
          <a:lstStyle/>
          <a:p>
            <a:fld id="{857ACAA0-7A2A-184E-A857-76F9E8036D41}" type="datetimeFigureOut">
              <a:rPr lang="fr-FR" smtClean="0"/>
              <a:t>22/04/2026</a:t>
            </a:fld>
            <a:endParaRPr lang="fr-FR"/>
          </a:p>
        </p:txBody>
      </p:sp>
      <p:sp>
        <p:nvSpPr>
          <p:cNvPr id="3" name="Espace réservé du pied de page 2">
            <a:extLst>
              <a:ext uri="{FF2B5EF4-FFF2-40B4-BE49-F238E27FC236}">
                <a16:creationId xmlns:a16="http://schemas.microsoft.com/office/drawing/2014/main" id="{9FA2CB24-45AF-CD42-AF2A-77B5DBADC5D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026DB30-8B4D-F343-9099-7ADD15CC7AF0}"/>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2979143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420BD2-1419-1E47-9924-378DCA3DDA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1EDE11-6843-5640-8639-9486190559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E0B7381-43C7-C44B-83A0-352D1D910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B2D439-3257-554F-ADFD-84013AC8F257}"/>
              </a:ext>
            </a:extLst>
          </p:cNvPr>
          <p:cNvSpPr>
            <a:spLocks noGrp="1"/>
          </p:cNvSpPr>
          <p:nvPr>
            <p:ph type="dt" sz="half" idx="10"/>
          </p:nvPr>
        </p:nvSpPr>
        <p:spPr/>
        <p:txBody>
          <a:bodyPr/>
          <a:lstStyle/>
          <a:p>
            <a:fld id="{857ACAA0-7A2A-184E-A857-76F9E8036D41}" type="datetimeFigureOut">
              <a:rPr lang="fr-FR" smtClean="0"/>
              <a:t>22/04/2026</a:t>
            </a:fld>
            <a:endParaRPr lang="fr-FR"/>
          </a:p>
        </p:txBody>
      </p:sp>
      <p:sp>
        <p:nvSpPr>
          <p:cNvPr id="6" name="Espace réservé du pied de page 5">
            <a:extLst>
              <a:ext uri="{FF2B5EF4-FFF2-40B4-BE49-F238E27FC236}">
                <a16:creationId xmlns:a16="http://schemas.microsoft.com/office/drawing/2014/main" id="{7827F6EB-82EE-F64D-A569-ED369E54A7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CB27E96-F1FA-BB41-B775-DA7EA880B812}"/>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969722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E33EE1-6872-E449-9E97-CB91582A90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7B0768E-5AE6-0745-BAB8-63AD230D8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BBC01C0-8F4D-754E-856B-F939B6F70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6E701D6-DBF7-A640-AAD6-A15CB1AD6466}"/>
              </a:ext>
            </a:extLst>
          </p:cNvPr>
          <p:cNvSpPr>
            <a:spLocks noGrp="1"/>
          </p:cNvSpPr>
          <p:nvPr>
            <p:ph type="dt" sz="half" idx="10"/>
          </p:nvPr>
        </p:nvSpPr>
        <p:spPr/>
        <p:txBody>
          <a:bodyPr/>
          <a:lstStyle/>
          <a:p>
            <a:fld id="{857ACAA0-7A2A-184E-A857-76F9E8036D41}" type="datetimeFigureOut">
              <a:rPr lang="fr-FR" smtClean="0"/>
              <a:t>22/04/2026</a:t>
            </a:fld>
            <a:endParaRPr lang="fr-FR"/>
          </a:p>
        </p:txBody>
      </p:sp>
      <p:sp>
        <p:nvSpPr>
          <p:cNvPr id="6" name="Espace réservé du pied de page 5">
            <a:extLst>
              <a:ext uri="{FF2B5EF4-FFF2-40B4-BE49-F238E27FC236}">
                <a16:creationId xmlns:a16="http://schemas.microsoft.com/office/drawing/2014/main" id="{FDDC883C-B3A2-7844-A6B1-3EF4AE155E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E3374D-A034-9145-B0F9-BA3FAF7A0C62}"/>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1810751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C124C4-1356-324B-9A92-F3C808429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F40F4D5-4298-4F4D-B80B-00CC50402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1B7628-1616-AF41-834C-96F9CE24E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ACAA0-7A2A-184E-A857-76F9E8036D41}" type="datetimeFigureOut">
              <a:rPr lang="fr-FR" smtClean="0"/>
              <a:t>22/04/2026</a:t>
            </a:fld>
            <a:endParaRPr lang="fr-FR"/>
          </a:p>
        </p:txBody>
      </p:sp>
      <p:sp>
        <p:nvSpPr>
          <p:cNvPr id="5" name="Espace réservé du pied de page 4">
            <a:extLst>
              <a:ext uri="{FF2B5EF4-FFF2-40B4-BE49-F238E27FC236}">
                <a16:creationId xmlns:a16="http://schemas.microsoft.com/office/drawing/2014/main" id="{02386AB4-591C-D24A-B976-A899AD2907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BA3F5C2-82DB-684F-B396-BB620E63A0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5DC5F-68E0-D145-B2B4-A3ECAD543859}" type="slidenum">
              <a:rPr lang="fr-FR" smtClean="0"/>
              <a:t>‹N°›</a:t>
            </a:fld>
            <a:endParaRPr lang="fr-FR"/>
          </a:p>
        </p:txBody>
      </p:sp>
    </p:spTree>
    <p:extLst>
      <p:ext uri="{BB962C8B-B14F-4D97-AF65-F5344CB8AC3E}">
        <p14:creationId xmlns:p14="http://schemas.microsoft.com/office/powerpoint/2010/main" val="4097189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hyperlink" Target="http://www.neurosup.fr/" TargetMode="External"/><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F1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a:extLst>
              <a:ext uri="{FF2B5EF4-FFF2-40B4-BE49-F238E27FC236}">
                <a16:creationId xmlns:a16="http://schemas.microsoft.com/office/drawing/2014/main" id="{9BF8E714-51C1-9740-AAA5-C7FEFD4A7E57}"/>
              </a:ext>
            </a:extLst>
          </p:cNvPr>
          <p:cNvSpPr txBox="1"/>
          <p:nvPr/>
        </p:nvSpPr>
        <p:spPr>
          <a:xfrm>
            <a:off x="477012" y="6507725"/>
            <a:ext cx="1412951" cy="276999"/>
          </a:xfrm>
          <a:prstGeom prst="rect">
            <a:avLst/>
          </a:prstGeom>
          <a:noFill/>
        </p:spPr>
        <p:txBody>
          <a:bodyPr wrap="square">
            <a:spAutoFit/>
          </a:bodyPr>
          <a:lstStyle/>
          <a:p>
            <a:pPr algn="just"/>
            <a:r>
              <a:rPr lang="fr-FR" sz="1200" b="1" dirty="0">
                <a:solidFill>
                  <a:schemeClr val="bg1"/>
                </a:solidFill>
                <a:hlinkClick r:id="rId5">
                  <a:extLst>
                    <a:ext uri="{A12FA001-AC4F-418D-AE19-62706E023703}">
                      <ahyp:hlinkClr xmlns:ahyp="http://schemas.microsoft.com/office/drawing/2018/hyperlinkcolor" val="tx"/>
                    </a:ext>
                  </a:extLst>
                </a:hlinkClick>
              </a:rPr>
              <a:t>www.neurosup.fr</a:t>
            </a:r>
            <a:endParaRPr lang="fr-FR" sz="1200" dirty="0">
              <a:solidFill>
                <a:schemeClr val="bg1"/>
              </a:solidFill>
              <a:effectLst/>
            </a:endParaRPr>
          </a:p>
        </p:txBody>
      </p:sp>
      <p:pic>
        <p:nvPicPr>
          <p:cNvPr id="6" name="faux souvenirs E.Leclerc - Arles  qui est le moins cher bis Pub 30s.mp4" descr="faux souvenirs E.Leclerc - Arles  qui est le moins cher bis Pub 30s.mp4">
            <a:hlinkClick r:id="" action="ppaction://media"/>
            <a:extLst>
              <a:ext uri="{FF2B5EF4-FFF2-40B4-BE49-F238E27FC236}">
                <a16:creationId xmlns:a16="http://schemas.microsoft.com/office/drawing/2014/main" id="{C869A065-12BE-8E44-BD95-1C85124267F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25236" y="576695"/>
            <a:ext cx="10141527" cy="5704609"/>
          </a:xfrm>
          <a:prstGeom prst="rect">
            <a:avLst/>
          </a:prstGeom>
        </p:spPr>
      </p:pic>
      <p:sp>
        <p:nvSpPr>
          <p:cNvPr id="8" name="Text Box 1">
            <a:extLst>
              <a:ext uri="{FF2B5EF4-FFF2-40B4-BE49-F238E27FC236}">
                <a16:creationId xmlns:a16="http://schemas.microsoft.com/office/drawing/2014/main" id="{FD422815-73B0-8941-A0C5-E4D0390A6836}"/>
              </a:ext>
            </a:extLst>
          </p:cNvPr>
          <p:cNvSpPr txBox="1">
            <a:spLocks noChangeArrowheads="1"/>
          </p:cNvSpPr>
          <p:nvPr/>
        </p:nvSpPr>
        <p:spPr bwMode="auto">
          <a:xfrm>
            <a:off x="4165600" y="-17585"/>
            <a:ext cx="7168086" cy="449327"/>
          </a:xfrm>
          <a:prstGeom prst="rect">
            <a:avLst/>
          </a:prstGeom>
          <a:noFill/>
          <a:ln w="9525">
            <a:noFill/>
            <a:round/>
            <a:headEnd/>
            <a:tailEnd/>
          </a:ln>
        </p:spPr>
        <p:txBody>
          <a:bodyPr lIns="0" tIns="6858" rIns="0" bIns="0" anchor="ctr">
            <a:prstTxWarp prst="textNoShape">
              <a:avLst/>
            </a:prstTxWarp>
          </a:bodyPr>
          <a:lstStyle/>
          <a:p>
            <a:pPr algn="just">
              <a:lnSpc>
                <a:spcPct val="97000"/>
              </a:lnSpc>
              <a:tabLst>
                <a:tab pos="656722" algn="l"/>
                <a:tab pos="1313444" algn="l"/>
                <a:tab pos="1970166" algn="l"/>
                <a:tab pos="2626888" algn="l"/>
              </a:tabLst>
            </a:pPr>
            <a:r>
              <a:rPr lang="fr-FR" sz="2000" b="1" dirty="0">
                <a:solidFill>
                  <a:schemeClr val="bg1"/>
                </a:solidFill>
              </a:rPr>
              <a:t>Publicité (sur la mémoire épisodique)</a:t>
            </a:r>
          </a:p>
        </p:txBody>
      </p:sp>
    </p:spTree>
    <p:extLst>
      <p:ext uri="{BB962C8B-B14F-4D97-AF65-F5344CB8AC3E}">
        <p14:creationId xmlns:p14="http://schemas.microsoft.com/office/powerpoint/2010/main" val="4089582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69024</TotalTime>
  <Words>273</Words>
  <Application>Microsoft Macintosh PowerPoint</Application>
  <PresentationFormat>Grand écran</PresentationFormat>
  <Paragraphs>14</Paragraphs>
  <Slides>1</Slides>
  <Notes>1</Notes>
  <HiddenSlides>0</HiddenSlides>
  <MMClips>1</MMClips>
  <ScaleCrop>false</ScaleCrop>
  <HeadingPairs>
    <vt:vector size="8" baseType="variant">
      <vt:variant>
        <vt:lpstr>Polices utilisées</vt:lpstr>
      </vt:variant>
      <vt:variant>
        <vt:i4>3</vt:i4>
      </vt:variant>
      <vt:variant>
        <vt:lpstr>Thème</vt:lpstr>
      </vt:variant>
      <vt:variant>
        <vt:i4>1</vt:i4>
      </vt:variant>
      <vt:variant>
        <vt:lpstr>Titres des diapositives</vt:lpstr>
      </vt:variant>
      <vt:variant>
        <vt:i4>1</vt:i4>
      </vt:variant>
      <vt:variant>
        <vt:lpstr>Diaporamas personnalisés</vt:lpstr>
      </vt:variant>
      <vt:variant>
        <vt:i4>2</vt:i4>
      </vt:variant>
    </vt:vector>
  </HeadingPairs>
  <TitlesOfParts>
    <vt:vector size="7" baseType="lpstr">
      <vt:lpstr>Arial</vt:lpstr>
      <vt:lpstr>Calibri</vt:lpstr>
      <vt:lpstr>Calibri Light</vt:lpstr>
      <vt:lpstr>Thème Office</vt:lpstr>
      <vt:lpstr>Présentation PowerPoint</vt:lpstr>
      <vt:lpstr>Diaporama personnalisé 1</vt:lpstr>
      <vt:lpstr>Copie de Diaporama personnalisé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gaspar</dc:creator>
  <cp:lastModifiedBy>eric gaspar</cp:lastModifiedBy>
  <cp:revision>1161</cp:revision>
  <cp:lastPrinted>2024-01-23T20:14:52Z</cp:lastPrinted>
  <dcterms:created xsi:type="dcterms:W3CDTF">2022-06-30T14:49:42Z</dcterms:created>
  <dcterms:modified xsi:type="dcterms:W3CDTF">2026-04-22T06:44:52Z</dcterms:modified>
</cp:coreProperties>
</file>