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201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B916FF"/>
    <a:srgbClr val="FF3B00"/>
    <a:srgbClr val="CF00FF"/>
    <a:srgbClr val="002CFF"/>
    <a:srgbClr val="00FF4E"/>
    <a:srgbClr val="7269FC"/>
    <a:srgbClr val="4C7EFB"/>
    <a:srgbClr val="0096FD"/>
    <a:srgbClr val="002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06"/>
    <p:restoredTop sz="92208"/>
  </p:normalViewPr>
  <p:slideViewPr>
    <p:cSldViewPr snapToGrid="0" snapToObjects="1">
      <p:cViewPr varScale="1">
        <p:scale>
          <a:sx n="97" d="100"/>
          <a:sy n="97" d="100"/>
        </p:scale>
        <p:origin x="216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E5566-CEB6-6D47-9B80-AC1F44CC5AD2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90AC0-DFC8-EA48-B7C5-59D5B90E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53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buAutoNum type="arabicPeriod"/>
            </a:pPr>
            <a:r>
              <a:rPr lang="fr-FR" dirty="0"/>
              <a:t>Le nombre de cibles d’attention joue beaucoup dans la dépense énergétique donc dépouiller l’ensemble est  ce qu’il faut faire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0AC0-DFC8-EA48-B7C5-59D5B90E1B5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84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57895-DCAC-5947-83E8-FFA9665BE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4DB62D-C055-0E47-B3AB-B71173E46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9EFF88-E647-8A4D-98EF-2968AFF7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5B1FBF-1961-224F-B313-02DAA22B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D92332-03D4-4447-ACDE-114BAD0B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514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376F4C-38CA-E34C-88E8-E842B73E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225CCB-D70C-9B4E-954B-28F1BA7B9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2E7B19-5C70-894E-89F9-11E160A7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5EFC4B-CF8D-5046-A887-81433E10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54376D-0C66-1C41-805B-3529AE1B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94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C0563F-A53B-114C-BBD0-296CEE2D4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420B8E-4CCC-BB4B-9E32-E2765C54D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FF7A0A-418E-EE45-B965-67499361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4E5F23-F1E7-C949-AAA1-E49B7B50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924AE8-2660-9043-BE35-7818BE1F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92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C015A-5070-6945-A76B-26A2EA63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2C9AB-B300-7141-A2DC-69A94AE0C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D586D-9014-2B4C-AF3C-E77FA135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36C9E-B8D7-7444-998B-3BA24EC3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85D0D-923E-7C4D-A0C2-F04581B5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46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F8346-79FC-744C-B620-D14FA69D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AD7A08-407C-3A4E-94F7-9D13F17E8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93A65-F313-7444-AC16-1CD3969FF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4007C1-054B-9E41-A97F-078C904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AC7D7A-53B1-7E48-9EBF-9D8F782A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70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6A6DD-4361-4042-951F-3672325F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528512-486C-3A49-9591-9ACD74DF0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CFE015-48D7-FC4C-A065-5F51AE4DA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6CA36F-BBFE-7F48-92A3-A069324F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A93C5C-A98D-7B45-A1FB-BDCBC1B9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E8AE4D-0DAE-554D-82DB-0EF0CC59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07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9CEB71-3A54-7E4F-B681-3D336913D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EE5BEE-EA08-8346-8CC9-721E69D3E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EC86D6-EB1F-B840-A60D-3C7BD7070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D024E5-DEBF-0242-968E-46014C383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BFF97F-75A4-5441-AE66-1B4AB0773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ABA4765-65F5-9C4F-A972-64467CA9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B62071-0037-D344-8C6A-A8DD8797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05CD08-EF0C-2841-9869-F8C83237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89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A64274-6BFF-C54D-BCB6-2D940AEA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3F9410-2A51-714E-BFCE-5360C6C49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D62979-E225-F44D-974F-CD8E4CE1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8B4E33-6550-D74F-ABCD-4214398C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30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B2E8E9-4D0D-B14C-A57A-98D3BA75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A2CB24-45AF-CD42-AF2A-77B5DBAD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26DB30-8B4D-F343-9099-7ADD15CC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14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20BD2-1419-1E47-9924-378DCA3D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1EDE11-6843-5640-8639-94861905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0B7381-43C7-C44B-83A0-352D1D910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B2D439-3257-554F-ADFD-84013AC8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27F6EB-82EE-F64D-A569-ED369E54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B27E96-F1FA-BB41-B775-DA7EA880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72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E33EE1-6872-E449-9E97-CB91582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7B0768E-5AE6-0745-BAB8-63AD230D8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BC01C0-8F4D-754E-856B-F939B6F70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E701D6-DBF7-A640-AAD6-A15CB1AD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DC883C-B3A2-7844-A6B1-3EF4AE1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E3374D-A034-9145-B0F9-BA3FAF7A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75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8C124C4-1356-324B-9A92-F3C80842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40F4D5-4298-4F4D-B80B-00CC50402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1B7628-1616-AF41-834C-96F9CE24E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386AB4-591C-D24A-B976-A899AD290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A3F5C2-82DB-684F-B396-BB620E63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1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neurosup.fr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10" Type="http://schemas.openxmlformats.org/officeDocument/2006/relationships/image" Target="../media/image7.jpg"/><Relationship Id="rId4" Type="http://schemas.openxmlformats.org/officeDocument/2006/relationships/image" Target="../media/image1.tiff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1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F8E714-51C1-9740-AAA5-C7FEFD4A7E57}"/>
              </a:ext>
            </a:extLst>
          </p:cNvPr>
          <p:cNvSpPr txBox="1"/>
          <p:nvPr/>
        </p:nvSpPr>
        <p:spPr>
          <a:xfrm>
            <a:off x="477012" y="6507725"/>
            <a:ext cx="1412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www.neurosup.fr</a:t>
            </a:r>
            <a:endParaRPr lang="fr-FR" sz="120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1E9E13-27FD-7849-B9B1-86B4F77AC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00" y="2306530"/>
            <a:ext cx="1795814" cy="7183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752398-4B8D-1A4C-B4E0-94ECD084A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38" y="3604453"/>
            <a:ext cx="1471757" cy="73514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703BC73-9234-E446-843A-A0A2A201508E}"/>
              </a:ext>
            </a:extLst>
          </p:cNvPr>
          <p:cNvSpPr txBox="1"/>
          <p:nvPr/>
        </p:nvSpPr>
        <p:spPr>
          <a:xfrm>
            <a:off x="298125" y="2025038"/>
            <a:ext cx="273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Concentration</a:t>
            </a:r>
            <a:endParaRPr lang="fr-FR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50EDB58-8FFB-C345-B450-67C746C84E88}"/>
              </a:ext>
            </a:extLst>
          </p:cNvPr>
          <p:cNvSpPr txBox="1"/>
          <p:nvPr/>
        </p:nvSpPr>
        <p:spPr>
          <a:xfrm>
            <a:off x="270735" y="3279985"/>
            <a:ext cx="273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Attention sélective</a:t>
            </a:r>
            <a:endParaRPr lang="fr-FR" sz="1400" dirty="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C40205E1-B251-A345-9130-ED60ADA21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38" y="4787428"/>
            <a:ext cx="2211826" cy="154906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5A3AF5B-3625-AB44-9961-ADB9AB767D8D}"/>
              </a:ext>
            </a:extLst>
          </p:cNvPr>
          <p:cNvSpPr txBox="1"/>
          <p:nvPr/>
        </p:nvSpPr>
        <p:spPr>
          <a:xfrm>
            <a:off x="1190529" y="4838157"/>
            <a:ext cx="759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900" i="1" dirty="0"/>
              <a:t>Bla  Bla 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C141174-844A-8144-83B2-07A9355840E8}"/>
              </a:ext>
            </a:extLst>
          </p:cNvPr>
          <p:cNvSpPr txBox="1"/>
          <p:nvPr/>
        </p:nvSpPr>
        <p:spPr>
          <a:xfrm>
            <a:off x="1930644" y="5175435"/>
            <a:ext cx="759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900" i="1" dirty="0"/>
              <a:t>Bla Bla …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5FCA002-819C-EF43-AA19-489E0BC7FD75}"/>
              </a:ext>
            </a:extLst>
          </p:cNvPr>
          <p:cNvSpPr txBox="1"/>
          <p:nvPr/>
        </p:nvSpPr>
        <p:spPr>
          <a:xfrm>
            <a:off x="270735" y="4521543"/>
            <a:ext cx="273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Attention partagée</a:t>
            </a:r>
            <a:endParaRPr lang="fr-FR" sz="1400" dirty="0"/>
          </a:p>
        </p:txBody>
      </p:sp>
      <p:pic>
        <p:nvPicPr>
          <p:cNvPr id="16" name="Image 15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4C529137-04DA-8949-B3FF-1613AE142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487" y="2341258"/>
            <a:ext cx="896364" cy="5910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2593D78-CBDF-E944-A977-39DD6493C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6019" y="2511217"/>
            <a:ext cx="276999" cy="27699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E028B2D-2ECB-0040-B25A-6AAB6BD7F6C5}"/>
              </a:ext>
            </a:extLst>
          </p:cNvPr>
          <p:cNvSpPr txBox="1"/>
          <p:nvPr/>
        </p:nvSpPr>
        <p:spPr>
          <a:xfrm>
            <a:off x="3426946" y="1213452"/>
            <a:ext cx="79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+</a:t>
            </a:r>
            <a:endParaRPr lang="fr-FR" sz="20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3411ACE-116D-A741-8FF9-B8078A5230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9071" y="2110960"/>
            <a:ext cx="1361885" cy="109059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112A605-D0B4-2643-ACE8-04072902B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728" y="3805145"/>
            <a:ext cx="276999" cy="276999"/>
          </a:xfrm>
          <a:prstGeom prst="rect">
            <a:avLst/>
          </a:prstGeom>
        </p:spPr>
      </p:pic>
      <p:pic>
        <p:nvPicPr>
          <p:cNvPr id="21" name="Image 20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E3E988A0-0204-9B41-A4CB-A4C334BAA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1176" y="3607095"/>
            <a:ext cx="896364" cy="59100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8C92826-9616-3740-9A3F-5B1AB3C902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514" y="3629043"/>
            <a:ext cx="738026" cy="59100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6DBB02-DD85-4B47-8B21-3FFF294C5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4229" y="5124409"/>
            <a:ext cx="659045" cy="659045"/>
          </a:xfrm>
          <a:prstGeom prst="rect">
            <a:avLst/>
          </a:prstGeom>
        </p:spPr>
      </p:pic>
      <p:pic>
        <p:nvPicPr>
          <p:cNvPr id="24" name="Image 23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B4C4FF23-A96E-0143-AA65-373664A2F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2581" y="5341423"/>
            <a:ext cx="393865" cy="25969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212E767-A2BE-914A-B130-986E6C15BF13}"/>
              </a:ext>
            </a:extLst>
          </p:cNvPr>
          <p:cNvSpPr txBox="1"/>
          <p:nvPr/>
        </p:nvSpPr>
        <p:spPr>
          <a:xfrm>
            <a:off x="432206" y="49393"/>
            <a:ext cx="2720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Plusieurs types d’attention</a:t>
            </a:r>
            <a:endParaRPr lang="fr-FR" sz="1200" i="1" dirty="0">
              <a:solidFill>
                <a:srgbClr val="FFFF00"/>
              </a:solidFill>
            </a:endParaRPr>
          </a:p>
        </p:txBody>
      </p:sp>
      <p:pic>
        <p:nvPicPr>
          <p:cNvPr id="26" name="Image 25" descr="Une image contenant ciel, eau, extérieur, herbe&#10;&#10;Description générée automatiquement">
            <a:extLst>
              <a:ext uri="{FF2B5EF4-FFF2-40B4-BE49-F238E27FC236}">
                <a16:creationId xmlns:a16="http://schemas.microsoft.com/office/drawing/2014/main" id="{E5C5E2B9-DBB7-344F-8540-14C010DAD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299" y="921041"/>
            <a:ext cx="1599901" cy="89994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4E60F324-37C3-6E41-B1ED-622C4F59333B}"/>
              </a:ext>
            </a:extLst>
          </p:cNvPr>
          <p:cNvSpPr txBox="1"/>
          <p:nvPr/>
        </p:nvSpPr>
        <p:spPr>
          <a:xfrm>
            <a:off x="239640" y="562982"/>
            <a:ext cx="273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Vigilance</a:t>
            </a:r>
            <a:endParaRPr lang="fr-FR" sz="1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2E69375-CD17-494E-84D4-F8DCF89D0C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465" y="1056677"/>
            <a:ext cx="659045" cy="659045"/>
          </a:xfrm>
          <a:prstGeom prst="rect">
            <a:avLst/>
          </a:prstGeom>
        </p:spPr>
      </p:pic>
      <p:pic>
        <p:nvPicPr>
          <p:cNvPr id="29" name="Image 28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43AD5E05-CEFE-6B40-82D4-252D6FA86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228" y="1312306"/>
            <a:ext cx="393865" cy="25969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5302484-EB94-EE44-A7E7-A641E9600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3325" y="1193834"/>
            <a:ext cx="499642" cy="40011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B8FA671-B982-6C44-BCBF-F4F27F9999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4987" y="4786330"/>
            <a:ext cx="1361885" cy="1090593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5A980A0-527F-6C40-ABB4-180B930727D2}"/>
              </a:ext>
            </a:extLst>
          </p:cNvPr>
          <p:cNvSpPr txBox="1"/>
          <p:nvPr/>
        </p:nvSpPr>
        <p:spPr>
          <a:xfrm>
            <a:off x="3413091" y="2444231"/>
            <a:ext cx="79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+</a:t>
            </a:r>
            <a:endParaRPr lang="fr-FR" sz="20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681C433-5CC1-9D4E-8E16-241E94B80F9C}"/>
              </a:ext>
            </a:extLst>
          </p:cNvPr>
          <p:cNvSpPr txBox="1"/>
          <p:nvPr/>
        </p:nvSpPr>
        <p:spPr>
          <a:xfrm>
            <a:off x="3426946" y="3750153"/>
            <a:ext cx="79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+</a:t>
            </a:r>
            <a:endParaRPr lang="fr-FR" sz="20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12010B9-D256-3044-8B96-DADD628CFEAC}"/>
              </a:ext>
            </a:extLst>
          </p:cNvPr>
          <p:cNvSpPr txBox="1"/>
          <p:nvPr/>
        </p:nvSpPr>
        <p:spPr>
          <a:xfrm>
            <a:off x="3451710" y="5258163"/>
            <a:ext cx="79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+</a:t>
            </a:r>
            <a:endParaRPr lang="fr-FR" sz="20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06F2CF6-98EF-7941-8864-66F38B087649}"/>
              </a:ext>
            </a:extLst>
          </p:cNvPr>
          <p:cNvSpPr txBox="1"/>
          <p:nvPr/>
        </p:nvSpPr>
        <p:spPr>
          <a:xfrm>
            <a:off x="5133762" y="1186144"/>
            <a:ext cx="79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=</a:t>
            </a:r>
            <a:endParaRPr lang="fr-FR" sz="20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6A2B58D-48D2-6340-B69C-92EF7451BCFC}"/>
              </a:ext>
            </a:extLst>
          </p:cNvPr>
          <p:cNvSpPr txBox="1"/>
          <p:nvPr/>
        </p:nvSpPr>
        <p:spPr>
          <a:xfrm>
            <a:off x="5119907" y="2388106"/>
            <a:ext cx="79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=</a:t>
            </a:r>
            <a:endParaRPr lang="fr-FR" sz="20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373F148-4880-6048-9F9B-F30BCA12C412}"/>
              </a:ext>
            </a:extLst>
          </p:cNvPr>
          <p:cNvSpPr txBox="1"/>
          <p:nvPr/>
        </p:nvSpPr>
        <p:spPr>
          <a:xfrm>
            <a:off x="5162240" y="3689380"/>
            <a:ext cx="79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=</a:t>
            </a:r>
            <a:endParaRPr lang="fr-FR" sz="20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A10A19D-DFE8-E44B-9F44-DB9A94F451C1}"/>
              </a:ext>
            </a:extLst>
          </p:cNvPr>
          <p:cNvSpPr txBox="1"/>
          <p:nvPr/>
        </p:nvSpPr>
        <p:spPr>
          <a:xfrm>
            <a:off x="5103402" y="5230855"/>
            <a:ext cx="79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=</a:t>
            </a:r>
            <a:endParaRPr lang="fr-FR" sz="2000" dirty="0"/>
          </a:p>
        </p:txBody>
      </p:sp>
      <p:sp>
        <p:nvSpPr>
          <p:cNvPr id="39" name="Flèche vers la gauche 38">
            <a:extLst>
              <a:ext uri="{FF2B5EF4-FFF2-40B4-BE49-F238E27FC236}">
                <a16:creationId xmlns:a16="http://schemas.microsoft.com/office/drawing/2014/main" id="{A6809BFD-BCB4-A14A-94A8-21B4BB420CF7}"/>
              </a:ext>
            </a:extLst>
          </p:cNvPr>
          <p:cNvSpPr/>
          <p:nvPr/>
        </p:nvSpPr>
        <p:spPr>
          <a:xfrm>
            <a:off x="7865050" y="3813256"/>
            <a:ext cx="526473" cy="260776"/>
          </a:xfrm>
          <a:prstGeom prst="leftArrow">
            <a:avLst/>
          </a:prstGeom>
          <a:solidFill>
            <a:srgbClr val="8444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444DA"/>
              </a:solidFill>
            </a:endParaRPr>
          </a:p>
        </p:txBody>
      </p:sp>
      <p:sp>
        <p:nvSpPr>
          <p:cNvPr id="40" name="Flèche vers la gauche 39">
            <a:extLst>
              <a:ext uri="{FF2B5EF4-FFF2-40B4-BE49-F238E27FC236}">
                <a16:creationId xmlns:a16="http://schemas.microsoft.com/office/drawing/2014/main" id="{CCD99C32-7D79-EC43-B695-EBE59757F2DD}"/>
              </a:ext>
            </a:extLst>
          </p:cNvPr>
          <p:cNvSpPr/>
          <p:nvPr/>
        </p:nvSpPr>
        <p:spPr>
          <a:xfrm>
            <a:off x="7844673" y="5323543"/>
            <a:ext cx="526473" cy="260776"/>
          </a:xfrm>
          <a:prstGeom prst="leftArrow">
            <a:avLst/>
          </a:prstGeom>
          <a:solidFill>
            <a:srgbClr val="8444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444DA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FC915F1-AE13-F241-881B-6F8794BB83A0}"/>
              </a:ext>
            </a:extLst>
          </p:cNvPr>
          <p:cNvSpPr txBox="1"/>
          <p:nvPr/>
        </p:nvSpPr>
        <p:spPr>
          <a:xfrm>
            <a:off x="8465558" y="5276542"/>
            <a:ext cx="2852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« A éliminer » le plus possible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5E47B33-8E7F-274D-9809-F3B3FC3E2821}"/>
              </a:ext>
            </a:extLst>
          </p:cNvPr>
          <p:cNvSpPr txBox="1"/>
          <p:nvPr/>
        </p:nvSpPr>
        <p:spPr>
          <a:xfrm>
            <a:off x="5037540" y="49393"/>
            <a:ext cx="2720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Coût énergétique</a:t>
            </a:r>
            <a:endParaRPr lang="fr-FR" sz="1400" i="1" dirty="0">
              <a:solidFill>
                <a:srgbClr val="FFFF00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99629B8-00E1-2A47-8FEF-05B45F5E1B7D}"/>
              </a:ext>
            </a:extLst>
          </p:cNvPr>
          <p:cNvSpPr txBox="1"/>
          <p:nvPr/>
        </p:nvSpPr>
        <p:spPr>
          <a:xfrm>
            <a:off x="8585038" y="3781713"/>
            <a:ext cx="2390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31FF"/>
                </a:solidFill>
              </a:rPr>
              <a:t>« A choisir » le plus possible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A1BCAA3-9C25-714D-97FE-AC2CD43739A7}"/>
              </a:ext>
            </a:extLst>
          </p:cNvPr>
          <p:cNvSpPr txBox="1"/>
          <p:nvPr/>
        </p:nvSpPr>
        <p:spPr>
          <a:xfrm>
            <a:off x="8465558" y="35538"/>
            <a:ext cx="329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Bille (en classe ou à la maison)</a:t>
            </a:r>
            <a:endParaRPr lang="fr-FR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/>
      <p:bldP spid="4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68961</TotalTime>
  <Words>73</Words>
  <Application>Microsoft Macintosh PowerPoint</Application>
  <PresentationFormat>Grand écran</PresentationFormat>
  <Paragraphs>22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gaspar</dc:creator>
  <cp:lastModifiedBy>eric gaspar</cp:lastModifiedBy>
  <cp:revision>1146</cp:revision>
  <cp:lastPrinted>2024-01-23T20:14:52Z</cp:lastPrinted>
  <dcterms:created xsi:type="dcterms:W3CDTF">2022-06-30T14:49:42Z</dcterms:created>
  <dcterms:modified xsi:type="dcterms:W3CDTF">2026-04-24T05:59:41Z</dcterms:modified>
</cp:coreProperties>
</file>